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71" r:id="rId3"/>
    <p:sldId id="272" r:id="rId4"/>
    <p:sldId id="257" r:id="rId5"/>
    <p:sldId id="258" r:id="rId6"/>
    <p:sldId id="267" r:id="rId7"/>
    <p:sldId id="259" r:id="rId8"/>
    <p:sldId id="260" r:id="rId9"/>
    <p:sldId id="261" r:id="rId10"/>
    <p:sldId id="269" r:id="rId11"/>
    <p:sldId id="262" r:id="rId12"/>
    <p:sldId id="263" r:id="rId13"/>
    <p:sldId id="264" r:id="rId14"/>
    <p:sldId id="265" r:id="rId15"/>
    <p:sldId id="266" r:id="rId16"/>
    <p:sldId id="278" r:id="rId17"/>
    <p:sldId id="268" r:id="rId18"/>
    <p:sldId id="270" r:id="rId19"/>
    <p:sldId id="273" r:id="rId20"/>
    <p:sldId id="274" r:id="rId21"/>
    <p:sldId id="275" r:id="rId22"/>
    <p:sldId id="276" r:id="rId23"/>
    <p:sldId id="277" r:id="rId24"/>
    <p:sldId id="279" r:id="rId25"/>
    <p:sldId id="280" r:id="rId26"/>
    <p:sldId id="281" r:id="rId27"/>
    <p:sldId id="282" r:id="rId28"/>
    <p:sldId id="283" r:id="rId29"/>
    <p:sldId id="286" r:id="rId30"/>
    <p:sldId id="287" r:id="rId31"/>
    <p:sldId id="284"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93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2" autoAdjust="0"/>
    <p:restoredTop sz="94660"/>
  </p:normalViewPr>
  <p:slideViewPr>
    <p:cSldViewPr snapToGrid="0">
      <p:cViewPr varScale="1">
        <p:scale>
          <a:sx n="158" d="100"/>
          <a:sy n="158" d="100"/>
        </p:scale>
        <p:origin x="104" y="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782C61-F693-433D-9A47-2EA7CCA411A9}" type="datetimeFigureOut">
              <a:rPr lang="en-GB" smtClean="0"/>
              <a:t>15/01/2020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4287697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782C61-F693-433D-9A47-2EA7CCA411A9}" type="datetimeFigureOut">
              <a:rPr lang="en-GB" smtClean="0"/>
              <a:t>15/01/2020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131672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8782C61-F693-433D-9A47-2EA7CCA411A9}" type="datetimeFigureOut">
              <a:rPr lang="en-GB" smtClean="0"/>
              <a:t>15/01/2020</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367485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782C61-F693-433D-9A47-2EA7CCA411A9}" type="datetimeFigureOut">
              <a:rPr lang="en-GB" smtClean="0"/>
              <a:t>15/01/2020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34784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8782C61-F693-433D-9A47-2EA7CCA411A9}" type="datetimeFigureOut">
              <a:rPr lang="en-GB" smtClean="0"/>
              <a:t>15/01/2020</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E43D422-FEF6-43A1-9009-46AE7164112F}" type="slidenum">
              <a:rPr lang="en-GB" smtClean="0"/>
              <a:t>‹#›</a:t>
            </a:fld>
            <a:endParaRPr lang="en-GB"/>
          </a:p>
        </p:txBody>
      </p:sp>
    </p:spTree>
    <p:extLst>
      <p:ext uri="{BB962C8B-B14F-4D97-AF65-F5344CB8AC3E}">
        <p14:creationId xmlns:p14="http://schemas.microsoft.com/office/powerpoint/2010/main" val="321046184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782C61-F693-433D-9A47-2EA7CCA411A9}" type="datetimeFigureOut">
              <a:rPr lang="en-GB" smtClean="0"/>
              <a:t>15/01/2020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346189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782C61-F693-433D-9A47-2EA7CCA411A9}" type="datetimeFigureOut">
              <a:rPr lang="en-GB" smtClean="0"/>
              <a:t>15/01/2020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361167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782C61-F693-433D-9A47-2EA7CCA411A9}" type="datetimeFigureOut">
              <a:rPr lang="en-GB" smtClean="0"/>
              <a:t>15/01/2020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401023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782C61-F693-433D-9A47-2EA7CCA411A9}" type="datetimeFigureOut">
              <a:rPr lang="en-GB" smtClean="0"/>
              <a:t>15/01/2020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1808194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82C61-F693-433D-9A47-2EA7CCA411A9}" type="datetimeFigureOut">
              <a:rPr lang="en-GB" smtClean="0"/>
              <a:t>15/01/2020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181303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82C61-F693-433D-9A47-2EA7CCA411A9}" type="datetimeFigureOut">
              <a:rPr lang="en-GB" smtClean="0"/>
              <a:t>15/01/2020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43D422-FEF6-43A1-9009-46AE7164112F}" type="slidenum">
              <a:rPr lang="en-GB" smtClean="0"/>
              <a:t>‹#›</a:t>
            </a:fld>
            <a:endParaRPr lang="en-GB"/>
          </a:p>
        </p:txBody>
      </p:sp>
    </p:spTree>
    <p:extLst>
      <p:ext uri="{BB962C8B-B14F-4D97-AF65-F5344CB8AC3E}">
        <p14:creationId xmlns:p14="http://schemas.microsoft.com/office/powerpoint/2010/main" val="16117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8782C61-F693-433D-9A47-2EA7CCA411A9}" type="datetimeFigureOut">
              <a:rPr lang="en-GB" smtClean="0"/>
              <a:t>15/01/2020</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E43D422-FEF6-43A1-9009-46AE7164112F}" type="slidenum">
              <a:rPr lang="en-GB" smtClean="0"/>
              <a:t>‹#›</a:t>
            </a:fld>
            <a:endParaRPr lang="en-GB"/>
          </a:p>
        </p:txBody>
      </p:sp>
    </p:spTree>
    <p:extLst>
      <p:ext uri="{BB962C8B-B14F-4D97-AF65-F5344CB8AC3E}">
        <p14:creationId xmlns:p14="http://schemas.microsoft.com/office/powerpoint/2010/main" val="323062521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40283208@live.napier.ac.uk" TargetMode="External"/><Relationship Id="rId2" Type="http://schemas.openxmlformats.org/officeDocument/2006/relationships/hyperlink" Target="mailto:40214314@live.napier.ac.u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7564D6-576C-45C9-B7EA-F7701B149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0994"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9060CEE-D73E-44ED-A407-C828C9E4D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0"/>
            <a:ext cx="756100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0B544C-FD6C-42D8-B6B7-DDF7E60D0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2059012"/>
            <a:ext cx="7561006"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00F16E-8B90-48DF-A96C-A53254D8C91C}"/>
              </a:ext>
            </a:extLst>
          </p:cNvPr>
          <p:cNvSpPr>
            <a:spLocks noGrp="1"/>
          </p:cNvSpPr>
          <p:nvPr>
            <p:ph type="ctrTitle"/>
          </p:nvPr>
        </p:nvSpPr>
        <p:spPr>
          <a:xfrm>
            <a:off x="4963246" y="2194560"/>
            <a:ext cx="6905666" cy="1739347"/>
          </a:xfrm>
        </p:spPr>
        <p:txBody>
          <a:bodyPr>
            <a:normAutofit/>
          </a:bodyPr>
          <a:lstStyle/>
          <a:p>
            <a:r>
              <a:rPr lang="en-GB" dirty="0">
                <a:solidFill>
                  <a:srgbClr val="EC931C"/>
                </a:solidFill>
                <a:latin typeface="Arial Black" panose="020B0A04020102020204" pitchFamily="34" charset="0"/>
              </a:rPr>
              <a:t>Unity: The Basics</a:t>
            </a:r>
          </a:p>
        </p:txBody>
      </p:sp>
      <p:sp>
        <p:nvSpPr>
          <p:cNvPr id="3" name="Subtitle 2">
            <a:extLst>
              <a:ext uri="{FF2B5EF4-FFF2-40B4-BE49-F238E27FC236}">
                <a16:creationId xmlns:a16="http://schemas.microsoft.com/office/drawing/2014/main" id="{31988458-42EB-4A3A-B90C-3021C70791AF}"/>
              </a:ext>
            </a:extLst>
          </p:cNvPr>
          <p:cNvSpPr>
            <a:spLocks noGrp="1"/>
          </p:cNvSpPr>
          <p:nvPr>
            <p:ph type="subTitle" idx="1"/>
          </p:nvPr>
        </p:nvSpPr>
        <p:spPr>
          <a:xfrm>
            <a:off x="4963246" y="3996250"/>
            <a:ext cx="6905666" cy="1942434"/>
          </a:xfrm>
        </p:spPr>
        <p:txBody>
          <a:bodyPr>
            <a:normAutofit/>
          </a:bodyPr>
          <a:lstStyle/>
          <a:p>
            <a:endParaRPr lang="en-GB" dirty="0">
              <a:solidFill>
                <a:schemeClr val="accent2">
                  <a:lumMod val="75000"/>
                </a:schemeClr>
              </a:solidFill>
            </a:endParaRPr>
          </a:p>
        </p:txBody>
      </p:sp>
      <mc:AlternateContent xmlns:mc="http://schemas.openxmlformats.org/markup-compatibility/2006" xmlns:am3d="http://schemas.microsoft.com/office/drawing/2017/model3d">
        <mc:Choice Requires="am3d">
          <p:graphicFrame>
            <p:nvGraphicFramePr>
              <p:cNvPr id="6" name="3D Model 5" descr="Phantom Future Engine">
                <a:extLst>
                  <a:ext uri="{FF2B5EF4-FFF2-40B4-BE49-F238E27FC236}">
                    <a16:creationId xmlns:a16="http://schemas.microsoft.com/office/drawing/2014/main" id="{66064E10-5D87-41D8-9274-D85FBC56C1D6}"/>
                  </a:ext>
                </a:extLst>
              </p:cNvPr>
              <p:cNvGraphicFramePr>
                <a:graphicFrameLocks noChangeAspect="1"/>
              </p:cNvGraphicFramePr>
              <p:nvPr>
                <p:extLst>
                  <p:ext uri="{D42A27DB-BD31-4B8C-83A1-F6EECF244321}">
                    <p14:modId xmlns:p14="http://schemas.microsoft.com/office/powerpoint/2010/main" val="739678586"/>
                  </p:ext>
                </p:extLst>
              </p:nvPr>
            </p:nvGraphicFramePr>
            <p:xfrm>
              <a:off x="603404" y="1041354"/>
              <a:ext cx="3704501" cy="3761640"/>
            </p:xfrm>
            <a:graphic>
              <a:graphicData uri="http://schemas.microsoft.com/office/drawing/2017/model3d">
                <am3d:model3d r:embed="rId2">
                  <am3d:spPr>
                    <a:xfrm>
                      <a:off x="0" y="0"/>
                      <a:ext cx="3704501" cy="3761640"/>
                    </a:xfrm>
                    <a:prstGeom prst="rect">
                      <a:avLst/>
                    </a:prstGeom>
                  </am3d:spPr>
                  <am3d:camera>
                    <am3d:pos x="0" y="0" z="70472501"/>
                    <am3d:up dx="0" dy="36000000" dz="0"/>
                    <am3d:lookAt x="0" y="0" z="0"/>
                    <am3d:perspective fov="2700000"/>
                  </am3d:camera>
                  <am3d:trans>
                    <am3d:meterPerModelUnit n="119577789" d="1000000"/>
                    <am3d:preTrans dx="0" dy="-8560421" dz="-26046985"/>
                    <am3d:scale>
                      <am3d:sx n="1000000" d="1000000"/>
                      <am3d:sy n="1000000" d="1000000"/>
                      <am3d:sz n="1000000" d="1000000"/>
                    </am3d:scale>
                    <am3d:rot ax="1059542" ay="1834848" az="551994"/>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Phantom Future Engine">
                <a:extLst>
                  <a:ext uri="{FF2B5EF4-FFF2-40B4-BE49-F238E27FC236}">
                    <a16:creationId xmlns:a16="http://schemas.microsoft.com/office/drawing/2014/main" id="{66064E10-5D87-41D8-9274-D85FBC56C1D6}"/>
                  </a:ext>
                </a:extLst>
              </p:cNvPr>
              <p:cNvPicPr>
                <a:picLocks noGrp="1" noRot="1" noChangeAspect="1" noMove="1" noResize="1" noEditPoints="1" noAdjustHandles="1" noChangeArrowheads="1" noChangeShapeType="1" noCrop="1"/>
              </p:cNvPicPr>
              <p:nvPr/>
            </p:nvPicPr>
            <p:blipFill>
              <a:blip r:embed="rId4"/>
              <a:stretch>
                <a:fillRect/>
              </a:stretch>
            </p:blipFill>
            <p:spPr>
              <a:xfrm>
                <a:off x="603404" y="1041354"/>
                <a:ext cx="3704501" cy="3761640"/>
              </a:xfrm>
              <a:prstGeom prst="rect">
                <a:avLst/>
              </a:prstGeom>
            </p:spPr>
          </p:pic>
        </mc:Fallback>
      </mc:AlternateContent>
    </p:spTree>
    <p:extLst>
      <p:ext uri="{BB962C8B-B14F-4D97-AF65-F5344CB8AC3E}">
        <p14:creationId xmlns:p14="http://schemas.microsoft.com/office/powerpoint/2010/main" val="61007850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25B9-6420-4141-8D88-16F40644DC53}"/>
              </a:ext>
            </a:extLst>
          </p:cNvPr>
          <p:cNvSpPr>
            <a:spLocks noGrp="1"/>
          </p:cNvSpPr>
          <p:nvPr>
            <p:ph type="title"/>
          </p:nvPr>
        </p:nvSpPr>
        <p:spPr>
          <a:xfrm>
            <a:off x="1202919" y="284176"/>
            <a:ext cx="9784080" cy="1508760"/>
          </a:xfrm>
        </p:spPr>
        <p:txBody>
          <a:bodyPr>
            <a:normAutofit/>
          </a:bodyPr>
          <a:lstStyle/>
          <a:p>
            <a:r>
              <a:rPr lang="en-GB" dirty="0"/>
              <a:t>Adding Objects</a:t>
            </a:r>
          </a:p>
        </p:txBody>
      </p:sp>
      <p:sp>
        <p:nvSpPr>
          <p:cNvPr id="3" name="Content Placeholder 2">
            <a:extLst>
              <a:ext uri="{FF2B5EF4-FFF2-40B4-BE49-F238E27FC236}">
                <a16:creationId xmlns:a16="http://schemas.microsoft.com/office/drawing/2014/main" id="{9BCA9E83-A2E2-444F-9B6B-17FA4B3FAD57}"/>
              </a:ext>
            </a:extLst>
          </p:cNvPr>
          <p:cNvSpPr>
            <a:spLocks noGrp="1"/>
          </p:cNvSpPr>
          <p:nvPr>
            <p:ph idx="1"/>
          </p:nvPr>
        </p:nvSpPr>
        <p:spPr>
          <a:xfrm>
            <a:off x="1202920" y="2011680"/>
            <a:ext cx="6263640" cy="4206240"/>
          </a:xfrm>
        </p:spPr>
        <p:txBody>
          <a:bodyPr>
            <a:normAutofit/>
          </a:bodyPr>
          <a:lstStyle/>
          <a:p>
            <a:r>
              <a:rPr lang="en-GB" dirty="0"/>
              <a:t>Right click in the hierarchy and you can click, Create empty (for an object with no components) or pick from a selection of basic 2D and 3D shapes.</a:t>
            </a:r>
          </a:p>
          <a:p>
            <a:endParaRPr lang="en-GB" dirty="0"/>
          </a:p>
          <a:p>
            <a:r>
              <a:rPr lang="en-GB" dirty="0"/>
              <a:t>You may want an invisible object to act as the parent for a group of objects to be controlled as one.</a:t>
            </a:r>
          </a:p>
        </p:txBody>
      </p:sp>
      <p:pic>
        <p:nvPicPr>
          <p:cNvPr id="5" name="Picture 4">
            <a:extLst>
              <a:ext uri="{FF2B5EF4-FFF2-40B4-BE49-F238E27FC236}">
                <a16:creationId xmlns:a16="http://schemas.microsoft.com/office/drawing/2014/main" id="{41F574A5-A247-4615-9647-ED6A9F3E01EB}"/>
              </a:ext>
            </a:extLst>
          </p:cNvPr>
          <p:cNvPicPr>
            <a:picLocks noChangeAspect="1"/>
          </p:cNvPicPr>
          <p:nvPr/>
        </p:nvPicPr>
        <p:blipFill>
          <a:blip r:embed="rId2"/>
          <a:stretch>
            <a:fillRect/>
          </a:stretch>
        </p:blipFill>
        <p:spPr>
          <a:xfrm>
            <a:off x="7793566" y="2360629"/>
            <a:ext cx="3045384" cy="3291389"/>
          </a:xfrm>
          <a:prstGeom prst="rect">
            <a:avLst/>
          </a:prstGeom>
        </p:spPr>
      </p:pic>
    </p:spTree>
    <p:extLst>
      <p:ext uri="{BB962C8B-B14F-4D97-AF65-F5344CB8AC3E}">
        <p14:creationId xmlns:p14="http://schemas.microsoft.com/office/powerpoint/2010/main" val="205676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5874-A741-4B1C-A89A-F30CDFD15531}"/>
              </a:ext>
            </a:extLst>
          </p:cNvPr>
          <p:cNvSpPr>
            <a:spLocks noGrp="1"/>
          </p:cNvSpPr>
          <p:nvPr>
            <p:ph type="title"/>
          </p:nvPr>
        </p:nvSpPr>
        <p:spPr/>
        <p:txBody>
          <a:bodyPr>
            <a:normAutofit/>
          </a:bodyPr>
          <a:lstStyle/>
          <a:p>
            <a:r>
              <a:rPr lang="en-GB" dirty="0"/>
              <a:t>The Inspector</a:t>
            </a:r>
          </a:p>
        </p:txBody>
      </p:sp>
      <p:sp>
        <p:nvSpPr>
          <p:cNvPr id="3" name="Content Placeholder 2">
            <a:extLst>
              <a:ext uri="{FF2B5EF4-FFF2-40B4-BE49-F238E27FC236}">
                <a16:creationId xmlns:a16="http://schemas.microsoft.com/office/drawing/2014/main" id="{E20D90EF-F934-4849-A4E4-26A6C3B57FD5}"/>
              </a:ext>
            </a:extLst>
          </p:cNvPr>
          <p:cNvSpPr>
            <a:spLocks noGrp="1"/>
          </p:cNvSpPr>
          <p:nvPr>
            <p:ph idx="1"/>
          </p:nvPr>
        </p:nvSpPr>
        <p:spPr>
          <a:xfrm>
            <a:off x="1202920" y="2011680"/>
            <a:ext cx="6263640" cy="4206240"/>
          </a:xfrm>
        </p:spPr>
        <p:txBody>
          <a:bodyPr>
            <a:normAutofit/>
          </a:bodyPr>
          <a:lstStyle/>
          <a:p>
            <a:r>
              <a:rPr lang="en-GB" dirty="0"/>
              <a:t>This shows all of the Components on a selected </a:t>
            </a:r>
            <a:r>
              <a:rPr lang="en-GB" dirty="0" err="1"/>
              <a:t>GameObject</a:t>
            </a:r>
            <a:r>
              <a:rPr lang="en-GB" dirty="0"/>
              <a:t> as well as the parameters of said components.</a:t>
            </a:r>
          </a:p>
          <a:p>
            <a:r>
              <a:rPr lang="en-GB" dirty="0"/>
              <a:t>From the inspector you can monitor changing values as the game plays or edit them directly.</a:t>
            </a:r>
          </a:p>
          <a:p>
            <a:r>
              <a:rPr lang="en-GB" dirty="0"/>
              <a:t>REMEMBER! Any changes you make using the inspector while in play mode will be deleted. You don’t want to lose a half hour’s work by accident.</a:t>
            </a:r>
          </a:p>
        </p:txBody>
      </p:sp>
      <p:pic>
        <p:nvPicPr>
          <p:cNvPr id="4" name="Picture 3">
            <a:extLst>
              <a:ext uri="{FF2B5EF4-FFF2-40B4-BE49-F238E27FC236}">
                <a16:creationId xmlns:a16="http://schemas.microsoft.com/office/drawing/2014/main" id="{B08F4A9E-3953-4E39-A8D8-D1087758A7F9}"/>
              </a:ext>
            </a:extLst>
          </p:cNvPr>
          <p:cNvPicPr>
            <a:picLocks noChangeAspect="1"/>
          </p:cNvPicPr>
          <p:nvPr/>
        </p:nvPicPr>
        <p:blipFill rotWithShape="1">
          <a:blip r:embed="rId2"/>
          <a:srcRect r="31" b="1"/>
          <a:stretch/>
        </p:blipFill>
        <p:spPr>
          <a:xfrm>
            <a:off x="7847215" y="1822028"/>
            <a:ext cx="4342220" cy="5035972"/>
          </a:xfrm>
          <a:prstGeom prst="rect">
            <a:avLst/>
          </a:prstGeom>
        </p:spPr>
      </p:pic>
    </p:spTree>
    <p:extLst>
      <p:ext uri="{BB962C8B-B14F-4D97-AF65-F5344CB8AC3E}">
        <p14:creationId xmlns:p14="http://schemas.microsoft.com/office/powerpoint/2010/main" val="223992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3A2E-0F80-4991-8BF7-469711075216}"/>
              </a:ext>
            </a:extLst>
          </p:cNvPr>
          <p:cNvSpPr>
            <a:spLocks noGrp="1"/>
          </p:cNvSpPr>
          <p:nvPr>
            <p:ph type="title"/>
          </p:nvPr>
        </p:nvSpPr>
        <p:spPr/>
        <p:txBody>
          <a:bodyPr/>
          <a:lstStyle/>
          <a:p>
            <a:r>
              <a:rPr lang="en-GB" dirty="0"/>
              <a:t>Gizmos</a:t>
            </a:r>
          </a:p>
        </p:txBody>
      </p:sp>
      <p:sp>
        <p:nvSpPr>
          <p:cNvPr id="3" name="Content Placeholder 2">
            <a:extLst>
              <a:ext uri="{FF2B5EF4-FFF2-40B4-BE49-F238E27FC236}">
                <a16:creationId xmlns:a16="http://schemas.microsoft.com/office/drawing/2014/main" id="{E734CA59-F7E9-479F-AD37-F1A2D82F231C}"/>
              </a:ext>
            </a:extLst>
          </p:cNvPr>
          <p:cNvSpPr>
            <a:spLocks noGrp="1"/>
          </p:cNvSpPr>
          <p:nvPr>
            <p:ph idx="1"/>
          </p:nvPr>
        </p:nvSpPr>
        <p:spPr/>
        <p:txBody>
          <a:bodyPr>
            <a:normAutofit fontScale="92500"/>
          </a:bodyPr>
          <a:lstStyle/>
          <a:p>
            <a:r>
              <a:rPr lang="en-GB" dirty="0"/>
              <a:t>At the top of the editor are a series of buttons for selecting what type of controls you want to use while editing objects in the Scene tab. I shall demonstrate but lets run over them.</a:t>
            </a:r>
          </a:p>
          <a:p>
            <a:r>
              <a:rPr lang="en-GB" dirty="0"/>
              <a:t>The first is boring. It simple moves the camera around.</a:t>
            </a:r>
          </a:p>
          <a:p>
            <a:r>
              <a:rPr lang="en-GB" dirty="0"/>
              <a:t>The second is the mover tool. This allows you to move objects on the X, Y and Z axes.</a:t>
            </a:r>
          </a:p>
          <a:p>
            <a:r>
              <a:rPr lang="en-GB" dirty="0"/>
              <a:t>Third is the rotate tool. Much like the move too but, you guessed it, for rotations.</a:t>
            </a:r>
          </a:p>
          <a:p>
            <a:r>
              <a:rPr lang="en-GB" dirty="0"/>
              <a:t>Fourth is the scale tool. You may scale either on all axes or only specific ones.</a:t>
            </a:r>
          </a:p>
          <a:p>
            <a:r>
              <a:rPr lang="en-GB" dirty="0"/>
              <a:t>Fifth is the </a:t>
            </a:r>
            <a:r>
              <a:rPr lang="en-GB" dirty="0" err="1"/>
              <a:t>Rect</a:t>
            </a:r>
            <a:r>
              <a:rPr lang="en-GB" dirty="0"/>
              <a:t> tool. Click and drag stuff to the right shape.</a:t>
            </a:r>
          </a:p>
          <a:p>
            <a:r>
              <a:rPr lang="en-GB" dirty="0"/>
              <a:t>Sixth is a combo tool. Fairly new it allows you to scale, rotate or move without switching modes but adds more screen clutter.</a:t>
            </a:r>
          </a:p>
          <a:p>
            <a:r>
              <a:rPr lang="en-GB" dirty="0"/>
              <a:t>Last one is for custom editor stuff. Irrelevant for us.</a:t>
            </a:r>
          </a:p>
        </p:txBody>
      </p:sp>
      <p:pic>
        <p:nvPicPr>
          <p:cNvPr id="4" name="Picture 3">
            <a:extLst>
              <a:ext uri="{FF2B5EF4-FFF2-40B4-BE49-F238E27FC236}">
                <a16:creationId xmlns:a16="http://schemas.microsoft.com/office/drawing/2014/main" id="{3A6D2923-911A-457B-9BAF-2A4DB8CDDB9F}"/>
              </a:ext>
            </a:extLst>
          </p:cNvPr>
          <p:cNvPicPr>
            <a:picLocks noChangeAspect="1"/>
          </p:cNvPicPr>
          <p:nvPr/>
        </p:nvPicPr>
        <p:blipFill>
          <a:blip r:embed="rId2"/>
          <a:stretch>
            <a:fillRect/>
          </a:stretch>
        </p:blipFill>
        <p:spPr>
          <a:xfrm>
            <a:off x="4344536" y="780379"/>
            <a:ext cx="6282291" cy="516353"/>
          </a:xfrm>
          <a:prstGeom prst="rect">
            <a:avLst/>
          </a:prstGeom>
        </p:spPr>
      </p:pic>
    </p:spTree>
    <p:extLst>
      <p:ext uri="{BB962C8B-B14F-4D97-AF65-F5344CB8AC3E}">
        <p14:creationId xmlns:p14="http://schemas.microsoft.com/office/powerpoint/2010/main" val="2453022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E445-9F3D-42A3-A704-E1A0BA15C44D}"/>
              </a:ext>
            </a:extLst>
          </p:cNvPr>
          <p:cNvSpPr>
            <a:spLocks noGrp="1"/>
          </p:cNvSpPr>
          <p:nvPr>
            <p:ph type="title"/>
          </p:nvPr>
        </p:nvSpPr>
        <p:spPr>
          <a:xfrm>
            <a:off x="1202919" y="284176"/>
            <a:ext cx="9784080" cy="1267691"/>
          </a:xfrm>
        </p:spPr>
        <p:txBody>
          <a:bodyPr>
            <a:normAutofit/>
          </a:bodyPr>
          <a:lstStyle/>
          <a:p>
            <a:r>
              <a:rPr lang="en-GB" dirty="0"/>
              <a:t>Components</a:t>
            </a:r>
          </a:p>
        </p:txBody>
      </p:sp>
      <p:sp>
        <p:nvSpPr>
          <p:cNvPr id="3" name="Content Placeholder 2">
            <a:extLst>
              <a:ext uri="{FF2B5EF4-FFF2-40B4-BE49-F238E27FC236}">
                <a16:creationId xmlns:a16="http://schemas.microsoft.com/office/drawing/2014/main" id="{F99B2CAF-C6CF-4FDE-BF1E-EC7D1275ACA4}"/>
              </a:ext>
            </a:extLst>
          </p:cNvPr>
          <p:cNvSpPr>
            <a:spLocks noGrp="1"/>
          </p:cNvSpPr>
          <p:nvPr>
            <p:ph idx="1"/>
          </p:nvPr>
        </p:nvSpPr>
        <p:spPr>
          <a:xfrm>
            <a:off x="1202920" y="2011680"/>
            <a:ext cx="4557800" cy="4206240"/>
          </a:xfrm>
        </p:spPr>
        <p:txBody>
          <a:bodyPr>
            <a:normAutofit/>
          </a:bodyPr>
          <a:lstStyle/>
          <a:p>
            <a:r>
              <a:rPr lang="en-GB" sz="1900"/>
              <a:t>Our simple cube has a few Components on it:</a:t>
            </a:r>
          </a:p>
          <a:p>
            <a:pPr lvl="1"/>
            <a:r>
              <a:rPr lang="en-GB" sz="1900"/>
              <a:t>Transform – The location information for the object</a:t>
            </a:r>
          </a:p>
          <a:p>
            <a:pPr lvl="1"/>
            <a:r>
              <a:rPr lang="en-GB" sz="1900"/>
              <a:t>Mesh Filter – The model the object is using</a:t>
            </a:r>
          </a:p>
          <a:p>
            <a:pPr lvl="1"/>
            <a:r>
              <a:rPr lang="en-GB" sz="1900"/>
              <a:t>Box Collider – A box shape which unity uses to handle collisions automatically</a:t>
            </a:r>
          </a:p>
          <a:p>
            <a:pPr lvl="1"/>
            <a:r>
              <a:rPr lang="en-GB" sz="1900"/>
              <a:t>Mesh Renderer – Details about how the game looks at the model and shows it to us</a:t>
            </a:r>
          </a:p>
          <a:p>
            <a:pPr lvl="1"/>
            <a:r>
              <a:rPr lang="en-GB" sz="1900"/>
              <a:t>Material – The material applied to the model (we’ll go into more detail about materials later)</a:t>
            </a:r>
          </a:p>
        </p:txBody>
      </p:sp>
      <p:pic>
        <p:nvPicPr>
          <p:cNvPr id="4" name="Picture 3">
            <a:extLst>
              <a:ext uri="{FF2B5EF4-FFF2-40B4-BE49-F238E27FC236}">
                <a16:creationId xmlns:a16="http://schemas.microsoft.com/office/drawing/2014/main" id="{1FDB6050-997F-4F0D-A01F-94955EAA0CCB}"/>
              </a:ext>
            </a:extLst>
          </p:cNvPr>
          <p:cNvPicPr>
            <a:picLocks noChangeAspect="1"/>
          </p:cNvPicPr>
          <p:nvPr/>
        </p:nvPicPr>
        <p:blipFill>
          <a:blip r:embed="rId2"/>
          <a:stretch>
            <a:fillRect/>
          </a:stretch>
        </p:blipFill>
        <p:spPr>
          <a:xfrm>
            <a:off x="7033043" y="1823574"/>
            <a:ext cx="5158958" cy="5039529"/>
          </a:xfrm>
          <a:prstGeom prst="rect">
            <a:avLst/>
          </a:prstGeom>
        </p:spPr>
      </p:pic>
    </p:spTree>
    <p:extLst>
      <p:ext uri="{BB962C8B-B14F-4D97-AF65-F5344CB8AC3E}">
        <p14:creationId xmlns:p14="http://schemas.microsoft.com/office/powerpoint/2010/main" val="4083037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56E4-D8B8-42D5-B53C-BA2EB7400ADE}"/>
              </a:ext>
            </a:extLst>
          </p:cNvPr>
          <p:cNvSpPr>
            <a:spLocks noGrp="1"/>
          </p:cNvSpPr>
          <p:nvPr>
            <p:ph type="title"/>
          </p:nvPr>
        </p:nvSpPr>
        <p:spPr/>
        <p:txBody>
          <a:bodyPr/>
          <a:lstStyle/>
          <a:p>
            <a:r>
              <a:rPr lang="en-GB" dirty="0"/>
              <a:t>Adding functionality</a:t>
            </a:r>
          </a:p>
        </p:txBody>
      </p:sp>
      <p:sp>
        <p:nvSpPr>
          <p:cNvPr id="3" name="Content Placeholder 2">
            <a:extLst>
              <a:ext uri="{FF2B5EF4-FFF2-40B4-BE49-F238E27FC236}">
                <a16:creationId xmlns:a16="http://schemas.microsoft.com/office/drawing/2014/main" id="{F1F72773-8D8B-4100-8AAD-BF03901178C7}"/>
              </a:ext>
            </a:extLst>
          </p:cNvPr>
          <p:cNvSpPr>
            <a:spLocks noGrp="1"/>
          </p:cNvSpPr>
          <p:nvPr>
            <p:ph idx="1"/>
          </p:nvPr>
        </p:nvSpPr>
        <p:spPr/>
        <p:txBody>
          <a:bodyPr/>
          <a:lstStyle/>
          <a:p>
            <a:r>
              <a:rPr lang="en-GB" dirty="0"/>
              <a:t>If you want to give an object more abilities you have to give it the necessary components. </a:t>
            </a:r>
          </a:p>
          <a:p>
            <a:r>
              <a:rPr lang="en-GB" dirty="0"/>
              <a:t>Right now if you press play the cube will do nothing. Lets add some physics.</a:t>
            </a:r>
          </a:p>
          <a:p>
            <a:r>
              <a:rPr lang="en-GB" dirty="0"/>
              <a:t>Click the button labelled “Add Component” and either navigate the dropdowns vie Physics -&gt; </a:t>
            </a:r>
            <a:r>
              <a:rPr lang="en-GB" dirty="0" err="1"/>
              <a:t>Rigidbody</a:t>
            </a:r>
            <a:r>
              <a:rPr lang="en-GB" dirty="0"/>
              <a:t> and click </a:t>
            </a:r>
            <a:r>
              <a:rPr lang="en-GB" dirty="0" err="1"/>
              <a:t>Rigidbody</a:t>
            </a:r>
            <a:r>
              <a:rPr lang="en-GB" dirty="0"/>
              <a:t>, or type “</a:t>
            </a:r>
            <a:r>
              <a:rPr lang="en-GB" dirty="0" err="1"/>
              <a:t>Rigidbody</a:t>
            </a:r>
            <a:r>
              <a:rPr lang="en-GB" dirty="0"/>
              <a:t>” in the search field and click the result.</a:t>
            </a:r>
          </a:p>
          <a:p>
            <a:r>
              <a:rPr lang="en-GB" dirty="0"/>
              <a:t>Press play.</a:t>
            </a:r>
          </a:p>
        </p:txBody>
      </p:sp>
    </p:spTree>
    <p:extLst>
      <p:ext uri="{BB962C8B-B14F-4D97-AF65-F5344CB8AC3E}">
        <p14:creationId xmlns:p14="http://schemas.microsoft.com/office/powerpoint/2010/main" val="48012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8466-C100-480F-B519-6940CDA41BAD}"/>
              </a:ext>
            </a:extLst>
          </p:cNvPr>
          <p:cNvSpPr>
            <a:spLocks noGrp="1"/>
          </p:cNvSpPr>
          <p:nvPr>
            <p:ph type="title"/>
          </p:nvPr>
        </p:nvSpPr>
        <p:spPr/>
        <p:txBody>
          <a:bodyPr/>
          <a:lstStyle/>
          <a:p>
            <a:r>
              <a:rPr lang="en-GB" dirty="0"/>
              <a:t>Prefabs</a:t>
            </a:r>
          </a:p>
        </p:txBody>
      </p:sp>
      <p:sp>
        <p:nvSpPr>
          <p:cNvPr id="3" name="Content Placeholder 2">
            <a:extLst>
              <a:ext uri="{FF2B5EF4-FFF2-40B4-BE49-F238E27FC236}">
                <a16:creationId xmlns:a16="http://schemas.microsoft.com/office/drawing/2014/main" id="{8314EDCA-B1B0-424A-A325-DBD27F99BD7A}"/>
              </a:ext>
            </a:extLst>
          </p:cNvPr>
          <p:cNvSpPr>
            <a:spLocks noGrp="1"/>
          </p:cNvSpPr>
          <p:nvPr>
            <p:ph idx="1"/>
          </p:nvPr>
        </p:nvSpPr>
        <p:spPr/>
        <p:txBody>
          <a:bodyPr/>
          <a:lstStyle/>
          <a:p>
            <a:r>
              <a:rPr lang="en-GB" dirty="0"/>
              <a:t>Prefabs are “Pre-fabricated” </a:t>
            </a:r>
            <a:r>
              <a:rPr lang="en-GB" dirty="0" err="1"/>
              <a:t>GameObjects</a:t>
            </a:r>
            <a:r>
              <a:rPr lang="en-GB" dirty="0"/>
              <a:t> with all of the components and parameters combined and saved. They allow us to bring into the scene replicas of a known object at any time via code, or copy easily and accurately a reused object between scenes.</a:t>
            </a:r>
          </a:p>
          <a:p>
            <a:r>
              <a:rPr lang="en-GB" dirty="0"/>
              <a:t>Save the cube as a prefab by clicking on it in the hierarchy and dragging it into the project tab.</a:t>
            </a:r>
          </a:p>
          <a:p>
            <a:r>
              <a:rPr lang="en-GB" dirty="0"/>
              <a:t>If you haven’t already, make a Prefabs folder and place it inside.</a:t>
            </a:r>
          </a:p>
          <a:p>
            <a:endParaRPr lang="en-GB" dirty="0"/>
          </a:p>
          <a:p>
            <a:r>
              <a:rPr lang="en-GB" dirty="0"/>
              <a:t>In newer versions of unity you can nest prefabs or make variants that inherit from a base prefab. We will look at this next.</a:t>
            </a:r>
          </a:p>
        </p:txBody>
      </p:sp>
    </p:spTree>
    <p:extLst>
      <p:ext uri="{BB962C8B-B14F-4D97-AF65-F5344CB8AC3E}">
        <p14:creationId xmlns:p14="http://schemas.microsoft.com/office/powerpoint/2010/main" val="2095541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E7F1-2E72-4942-BE5D-A6D953207CAD}"/>
              </a:ext>
            </a:extLst>
          </p:cNvPr>
          <p:cNvSpPr>
            <a:spLocks noGrp="1"/>
          </p:cNvSpPr>
          <p:nvPr>
            <p:ph type="title"/>
          </p:nvPr>
        </p:nvSpPr>
        <p:spPr/>
        <p:txBody>
          <a:bodyPr/>
          <a:lstStyle/>
          <a:p>
            <a:r>
              <a:rPr lang="en-GB" dirty="0"/>
              <a:t>Materials</a:t>
            </a:r>
          </a:p>
        </p:txBody>
      </p:sp>
      <p:sp>
        <p:nvSpPr>
          <p:cNvPr id="3" name="Content Placeholder 2">
            <a:extLst>
              <a:ext uri="{FF2B5EF4-FFF2-40B4-BE49-F238E27FC236}">
                <a16:creationId xmlns:a16="http://schemas.microsoft.com/office/drawing/2014/main" id="{8CB28339-6965-4CC0-B77A-E50A54C03B2E}"/>
              </a:ext>
            </a:extLst>
          </p:cNvPr>
          <p:cNvSpPr>
            <a:spLocks noGrp="1"/>
          </p:cNvSpPr>
          <p:nvPr>
            <p:ph idx="1"/>
          </p:nvPr>
        </p:nvSpPr>
        <p:spPr/>
        <p:txBody>
          <a:bodyPr/>
          <a:lstStyle/>
          <a:p>
            <a:r>
              <a:rPr lang="en-GB" dirty="0"/>
              <a:t>Lets make some materials and some different prefabs with varying materials on them.</a:t>
            </a:r>
          </a:p>
          <a:p>
            <a:r>
              <a:rPr lang="en-GB" dirty="0"/>
              <a:t>Make copies of your prefab in your scene and drag the materials you want onto each individual. </a:t>
            </a:r>
          </a:p>
          <a:p>
            <a:r>
              <a:rPr lang="en-GB" dirty="0"/>
              <a:t>Renaming and dragging these individuals back to the project tab will now allow you to create variants of the same prefab.</a:t>
            </a:r>
          </a:p>
          <a:p>
            <a:r>
              <a:rPr lang="en-GB" dirty="0"/>
              <a:t>If you change non-overridden values on the base prefab it will change for all derived prefabs. This allows you for example to have multiple </a:t>
            </a:r>
            <a:r>
              <a:rPr lang="en-GB" dirty="0" err="1"/>
              <a:t>ememies</a:t>
            </a:r>
            <a:r>
              <a:rPr lang="en-GB" dirty="0"/>
              <a:t> that perhaps look the same but move differently or are colour coded differently.</a:t>
            </a:r>
          </a:p>
        </p:txBody>
      </p:sp>
    </p:spTree>
    <p:extLst>
      <p:ext uri="{BB962C8B-B14F-4D97-AF65-F5344CB8AC3E}">
        <p14:creationId xmlns:p14="http://schemas.microsoft.com/office/powerpoint/2010/main" val="2779392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B54D-5E4A-4F4E-AD6B-163C16026183}"/>
              </a:ext>
            </a:extLst>
          </p:cNvPr>
          <p:cNvSpPr>
            <a:spLocks noGrp="1"/>
          </p:cNvSpPr>
          <p:nvPr>
            <p:ph type="title"/>
          </p:nvPr>
        </p:nvSpPr>
        <p:spPr>
          <a:xfrm>
            <a:off x="1202919" y="284176"/>
            <a:ext cx="9784080" cy="1508760"/>
          </a:xfrm>
        </p:spPr>
        <p:txBody>
          <a:bodyPr>
            <a:normAutofit/>
          </a:bodyPr>
          <a:lstStyle/>
          <a:p>
            <a:r>
              <a:rPr lang="en-GB" dirty="0"/>
              <a:t>Something to Collide with</a:t>
            </a:r>
          </a:p>
        </p:txBody>
      </p:sp>
      <p:sp>
        <p:nvSpPr>
          <p:cNvPr id="3" name="Content Placeholder 2">
            <a:extLst>
              <a:ext uri="{FF2B5EF4-FFF2-40B4-BE49-F238E27FC236}">
                <a16:creationId xmlns:a16="http://schemas.microsoft.com/office/drawing/2014/main" id="{F32419AC-9A70-4A14-B72D-A4871BA78B61}"/>
              </a:ext>
            </a:extLst>
          </p:cNvPr>
          <p:cNvSpPr>
            <a:spLocks noGrp="1"/>
          </p:cNvSpPr>
          <p:nvPr>
            <p:ph idx="1"/>
          </p:nvPr>
        </p:nvSpPr>
        <p:spPr>
          <a:xfrm>
            <a:off x="1202920" y="2011680"/>
            <a:ext cx="4557800" cy="4206240"/>
          </a:xfrm>
        </p:spPr>
        <p:txBody>
          <a:bodyPr>
            <a:normAutofit/>
          </a:bodyPr>
          <a:lstStyle/>
          <a:p>
            <a:r>
              <a:rPr lang="en-GB" sz="2000" dirty="0"/>
              <a:t>Using what you know of the Scene Tab, Hierarchy, and inspector make a platform out of stretched cubes for your physics cube to interact with.</a:t>
            </a:r>
          </a:p>
          <a:p>
            <a:r>
              <a:rPr lang="en-GB" sz="2000" dirty="0"/>
              <a:t>Recommend creating an empty object and making up the platform or arena from a collection of modified cubes grouped under it. </a:t>
            </a:r>
          </a:p>
          <a:p>
            <a:r>
              <a:rPr lang="en-GB" sz="2000" dirty="0"/>
              <a:t>Rename objects with a click and hold in the Hierarchy to keep things organised.</a:t>
            </a:r>
          </a:p>
          <a:p>
            <a:endParaRPr lang="en-GB" sz="2000" dirty="0"/>
          </a:p>
        </p:txBody>
      </p:sp>
      <p:pic>
        <p:nvPicPr>
          <p:cNvPr id="4" name="Picture 3">
            <a:extLst>
              <a:ext uri="{FF2B5EF4-FFF2-40B4-BE49-F238E27FC236}">
                <a16:creationId xmlns:a16="http://schemas.microsoft.com/office/drawing/2014/main" id="{2D009F99-9F69-4FF3-9126-E7703718BBB5}"/>
              </a:ext>
            </a:extLst>
          </p:cNvPr>
          <p:cNvPicPr>
            <a:picLocks noChangeAspect="1"/>
          </p:cNvPicPr>
          <p:nvPr/>
        </p:nvPicPr>
        <p:blipFill>
          <a:blip r:embed="rId2"/>
          <a:stretch>
            <a:fillRect/>
          </a:stretch>
        </p:blipFill>
        <p:spPr>
          <a:xfrm>
            <a:off x="7146253" y="2011680"/>
            <a:ext cx="4742951" cy="2146185"/>
          </a:xfrm>
          <a:prstGeom prst="rect">
            <a:avLst/>
          </a:prstGeom>
        </p:spPr>
      </p:pic>
    </p:spTree>
    <p:extLst>
      <p:ext uri="{BB962C8B-B14F-4D97-AF65-F5344CB8AC3E}">
        <p14:creationId xmlns:p14="http://schemas.microsoft.com/office/powerpoint/2010/main" val="135396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EBD-8A44-467B-9171-D28FB0CBFC20}"/>
              </a:ext>
            </a:extLst>
          </p:cNvPr>
          <p:cNvSpPr>
            <a:spLocks noGrp="1"/>
          </p:cNvSpPr>
          <p:nvPr>
            <p:ph type="title"/>
          </p:nvPr>
        </p:nvSpPr>
        <p:spPr/>
        <p:txBody>
          <a:bodyPr/>
          <a:lstStyle/>
          <a:p>
            <a:r>
              <a:rPr lang="en-GB" dirty="0"/>
              <a:t>C# Code</a:t>
            </a:r>
          </a:p>
        </p:txBody>
      </p:sp>
      <p:sp>
        <p:nvSpPr>
          <p:cNvPr id="3" name="Content Placeholder 2">
            <a:extLst>
              <a:ext uri="{FF2B5EF4-FFF2-40B4-BE49-F238E27FC236}">
                <a16:creationId xmlns:a16="http://schemas.microsoft.com/office/drawing/2014/main" id="{24908F6C-6C6C-48B0-A91D-0F294837AEF3}"/>
              </a:ext>
            </a:extLst>
          </p:cNvPr>
          <p:cNvSpPr>
            <a:spLocks noGrp="1"/>
          </p:cNvSpPr>
          <p:nvPr>
            <p:ph idx="1"/>
          </p:nvPr>
        </p:nvSpPr>
        <p:spPr/>
        <p:txBody>
          <a:bodyPr anchor="ctr">
            <a:normAutofit/>
          </a:bodyPr>
          <a:lstStyle/>
          <a:p>
            <a:pPr marL="0" indent="0" algn="ctr">
              <a:buNone/>
            </a:pPr>
            <a:r>
              <a:rPr lang="en-GB" sz="4400" dirty="0"/>
              <a:t>Lets Make something happen.</a:t>
            </a:r>
          </a:p>
        </p:txBody>
      </p:sp>
      <p:pic>
        <p:nvPicPr>
          <p:cNvPr id="5" name="Graphic 4" descr="Programmer">
            <a:extLst>
              <a:ext uri="{FF2B5EF4-FFF2-40B4-BE49-F238E27FC236}">
                <a16:creationId xmlns:a16="http://schemas.microsoft.com/office/drawing/2014/main" id="{D849B557-DC7E-4D00-8D11-07942E67C6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335198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95E5-31D8-490E-94BD-19AEF9169A3B}"/>
              </a:ext>
            </a:extLst>
          </p:cNvPr>
          <p:cNvSpPr>
            <a:spLocks noGrp="1"/>
          </p:cNvSpPr>
          <p:nvPr>
            <p:ph type="title"/>
          </p:nvPr>
        </p:nvSpPr>
        <p:spPr>
          <a:xfrm>
            <a:off x="1202919" y="284176"/>
            <a:ext cx="9784080" cy="1508760"/>
          </a:xfrm>
        </p:spPr>
        <p:txBody>
          <a:bodyPr>
            <a:normAutofit/>
          </a:bodyPr>
          <a:lstStyle/>
          <a:p>
            <a:r>
              <a:rPr lang="en-GB" dirty="0"/>
              <a:t>Code Editor Setup</a:t>
            </a:r>
          </a:p>
        </p:txBody>
      </p:sp>
      <p:sp>
        <p:nvSpPr>
          <p:cNvPr id="3" name="Content Placeholder 2">
            <a:extLst>
              <a:ext uri="{FF2B5EF4-FFF2-40B4-BE49-F238E27FC236}">
                <a16:creationId xmlns:a16="http://schemas.microsoft.com/office/drawing/2014/main" id="{7853155F-A274-4BC6-B941-312BCF936D12}"/>
              </a:ext>
            </a:extLst>
          </p:cNvPr>
          <p:cNvSpPr>
            <a:spLocks noGrp="1"/>
          </p:cNvSpPr>
          <p:nvPr>
            <p:ph idx="1"/>
          </p:nvPr>
        </p:nvSpPr>
        <p:spPr>
          <a:xfrm>
            <a:off x="1202920" y="2011680"/>
            <a:ext cx="6263640" cy="4206240"/>
          </a:xfrm>
        </p:spPr>
        <p:txBody>
          <a:bodyPr>
            <a:normAutofit fontScale="92500" lnSpcReduction="10000"/>
          </a:bodyPr>
          <a:lstStyle/>
          <a:p>
            <a:r>
              <a:rPr lang="en-GB" dirty="0"/>
              <a:t>Lets make sure we all have the same environment so that I can easily help you out and you can help each other out.</a:t>
            </a:r>
          </a:p>
          <a:p>
            <a:r>
              <a:rPr lang="en-GB" dirty="0"/>
              <a:t>Go to Edit -&gt; Preferences -&gt; External Tools and make sure it’s set to Visual Studio Code.</a:t>
            </a:r>
          </a:p>
          <a:p>
            <a:r>
              <a:rPr lang="en-GB" dirty="0"/>
              <a:t>To add code right click in the project tab </a:t>
            </a:r>
            <a:r>
              <a:rPr lang="en-GB" dirty="0" err="1"/>
              <a:t>ans</a:t>
            </a:r>
            <a:r>
              <a:rPr lang="en-GB" dirty="0"/>
              <a:t> select Create -&gt; C# Script. Give it a name.</a:t>
            </a:r>
          </a:p>
          <a:p>
            <a:r>
              <a:rPr lang="en-GB" dirty="0"/>
              <a:t>Double click it.</a:t>
            </a:r>
          </a:p>
          <a:p>
            <a:r>
              <a:rPr lang="en-GB" dirty="0"/>
              <a:t>Once VS Code is open you’re going to need a couple packages. Go to the extensions tab and install the C#, Unity Tools, and Debugger for Unity packages.</a:t>
            </a:r>
          </a:p>
          <a:p>
            <a:r>
              <a:rPr lang="en-GB" dirty="0"/>
              <a:t>We’re ready to go.</a:t>
            </a:r>
          </a:p>
        </p:txBody>
      </p:sp>
      <p:pic>
        <p:nvPicPr>
          <p:cNvPr id="4" name="Picture 3">
            <a:extLst>
              <a:ext uri="{FF2B5EF4-FFF2-40B4-BE49-F238E27FC236}">
                <a16:creationId xmlns:a16="http://schemas.microsoft.com/office/drawing/2014/main" id="{F5A41915-AE1B-41AA-9760-94FB7B999935}"/>
              </a:ext>
            </a:extLst>
          </p:cNvPr>
          <p:cNvPicPr>
            <a:picLocks noChangeAspect="1"/>
          </p:cNvPicPr>
          <p:nvPr/>
        </p:nvPicPr>
        <p:blipFill>
          <a:blip r:embed="rId2"/>
          <a:stretch>
            <a:fillRect/>
          </a:stretch>
        </p:blipFill>
        <p:spPr>
          <a:xfrm>
            <a:off x="7709962" y="1922852"/>
            <a:ext cx="4271289" cy="2754980"/>
          </a:xfrm>
          <a:prstGeom prst="rect">
            <a:avLst/>
          </a:prstGeom>
        </p:spPr>
      </p:pic>
    </p:spTree>
    <p:extLst>
      <p:ext uri="{BB962C8B-B14F-4D97-AF65-F5344CB8AC3E}">
        <p14:creationId xmlns:p14="http://schemas.microsoft.com/office/powerpoint/2010/main" val="76665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CC3A-A248-4AB7-BB88-BD1684D26C4F}"/>
              </a:ext>
            </a:extLst>
          </p:cNvPr>
          <p:cNvSpPr>
            <a:spLocks noGrp="1"/>
          </p:cNvSpPr>
          <p:nvPr>
            <p:ph type="title"/>
          </p:nvPr>
        </p:nvSpPr>
        <p:spPr/>
        <p:txBody>
          <a:bodyPr/>
          <a:lstStyle/>
          <a:p>
            <a:r>
              <a:rPr lang="en-GB" dirty="0"/>
              <a:t>What’s the point?</a:t>
            </a:r>
          </a:p>
        </p:txBody>
      </p:sp>
      <p:sp>
        <p:nvSpPr>
          <p:cNvPr id="3" name="Content Placeholder 2">
            <a:extLst>
              <a:ext uri="{FF2B5EF4-FFF2-40B4-BE49-F238E27FC236}">
                <a16:creationId xmlns:a16="http://schemas.microsoft.com/office/drawing/2014/main" id="{9BF6C8F9-21B2-45FB-880B-F2F6A01B20AE}"/>
              </a:ext>
            </a:extLst>
          </p:cNvPr>
          <p:cNvSpPr>
            <a:spLocks noGrp="1"/>
          </p:cNvSpPr>
          <p:nvPr>
            <p:ph idx="1"/>
          </p:nvPr>
        </p:nvSpPr>
        <p:spPr/>
        <p:txBody>
          <a:bodyPr/>
          <a:lstStyle/>
          <a:p>
            <a:r>
              <a:rPr lang="en-GB" dirty="0"/>
              <a:t>Unity is a game engine that abstract away most of the difficult, repetitive, or tedious parts of game development that have to be done to get the magic on screen to happen, but that we don’t really want to do ourselves.</a:t>
            </a:r>
          </a:p>
          <a:p>
            <a:r>
              <a:rPr lang="en-GB" dirty="0"/>
              <a:t>Engines provide the basic tools and methods for getting things done “behind the scenes” that allow you to not worry about OS or </a:t>
            </a:r>
            <a:r>
              <a:rPr lang="en-GB" dirty="0" err="1"/>
              <a:t>Harware</a:t>
            </a:r>
            <a:r>
              <a:rPr lang="en-GB" dirty="0"/>
              <a:t> type, the specifics of collision physics or light.</a:t>
            </a:r>
          </a:p>
          <a:p>
            <a:endParaRPr lang="en-GB" dirty="0"/>
          </a:p>
        </p:txBody>
      </p:sp>
    </p:spTree>
    <p:extLst>
      <p:ext uri="{BB962C8B-B14F-4D97-AF65-F5344CB8AC3E}">
        <p14:creationId xmlns:p14="http://schemas.microsoft.com/office/powerpoint/2010/main" val="3720484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6024-B7C0-453D-B998-DEF8AE4AEC72}"/>
              </a:ext>
            </a:extLst>
          </p:cNvPr>
          <p:cNvSpPr>
            <a:spLocks noGrp="1"/>
          </p:cNvSpPr>
          <p:nvPr>
            <p:ph type="title"/>
          </p:nvPr>
        </p:nvSpPr>
        <p:spPr>
          <a:xfrm>
            <a:off x="1202919" y="284175"/>
            <a:ext cx="6159307" cy="1549849"/>
          </a:xfrm>
        </p:spPr>
        <p:txBody>
          <a:bodyPr>
            <a:normAutofit/>
          </a:bodyPr>
          <a:lstStyle/>
          <a:p>
            <a:r>
              <a:rPr lang="en-GB" dirty="0"/>
              <a:t>The Fundamentals</a:t>
            </a:r>
          </a:p>
        </p:txBody>
      </p:sp>
      <p:sp>
        <p:nvSpPr>
          <p:cNvPr id="3" name="Content Placeholder 2">
            <a:extLst>
              <a:ext uri="{FF2B5EF4-FFF2-40B4-BE49-F238E27FC236}">
                <a16:creationId xmlns:a16="http://schemas.microsoft.com/office/drawing/2014/main" id="{1A8F7154-E2F6-4058-A14F-62E5763231A7}"/>
              </a:ext>
            </a:extLst>
          </p:cNvPr>
          <p:cNvSpPr>
            <a:spLocks noGrp="1"/>
          </p:cNvSpPr>
          <p:nvPr>
            <p:ph idx="1"/>
          </p:nvPr>
        </p:nvSpPr>
        <p:spPr>
          <a:xfrm>
            <a:off x="182880" y="2011680"/>
            <a:ext cx="6270171" cy="4681728"/>
          </a:xfrm>
        </p:spPr>
        <p:txBody>
          <a:bodyPr>
            <a:normAutofit fontScale="77500" lnSpcReduction="20000"/>
          </a:bodyPr>
          <a:lstStyle/>
          <a:p>
            <a:r>
              <a:rPr lang="en-GB" dirty="0"/>
              <a:t>You guys know the drill. You’ve all at least done Java. C# is very similar. You will notice some syntactical differences. </a:t>
            </a:r>
          </a:p>
          <a:p>
            <a:r>
              <a:rPr lang="en-GB" dirty="0"/>
              <a:t>I will focus on Unity API specifics here.</a:t>
            </a:r>
          </a:p>
          <a:p>
            <a:r>
              <a:rPr lang="en-GB" dirty="0"/>
              <a:t>Brief house keeping: </a:t>
            </a:r>
          </a:p>
          <a:p>
            <a:pPr lvl="1"/>
            <a:r>
              <a:rPr lang="en-GB" dirty="0"/>
              <a:t>Convention in C# is camelCase for private, </a:t>
            </a:r>
            <a:r>
              <a:rPr lang="en-GB" dirty="0" err="1"/>
              <a:t>PascalCase</a:t>
            </a:r>
            <a:r>
              <a:rPr lang="en-GB" dirty="0"/>
              <a:t> for public.</a:t>
            </a:r>
          </a:p>
          <a:p>
            <a:pPr lvl="1"/>
            <a:r>
              <a:rPr lang="en-GB" dirty="0"/>
              <a:t>bool instead of Boolean like C instead of like Java</a:t>
            </a:r>
          </a:p>
          <a:p>
            <a:pPr lvl="1"/>
            <a:r>
              <a:rPr lang="en-GB" dirty="0"/>
              <a:t>Lower case s for string</a:t>
            </a:r>
          </a:p>
          <a:p>
            <a:r>
              <a:rPr lang="en-GB" dirty="0"/>
              <a:t>Unity stuff:</a:t>
            </a:r>
          </a:p>
          <a:p>
            <a:pPr lvl="1"/>
            <a:r>
              <a:rPr lang="en-GB" dirty="0"/>
              <a:t>Public attributes are editable in the unity editor.</a:t>
            </a:r>
          </a:p>
          <a:p>
            <a:pPr lvl="1"/>
            <a:r>
              <a:rPr lang="en-GB" dirty="0"/>
              <a:t>Private attributes may be made editable in the editor by placing [</a:t>
            </a:r>
            <a:r>
              <a:rPr lang="en-GB" dirty="0" err="1"/>
              <a:t>SerializeField</a:t>
            </a:r>
            <a:r>
              <a:rPr lang="en-GB" dirty="0"/>
              <a:t>] before it on the same line or above. Access control is maintained.</a:t>
            </a:r>
          </a:p>
          <a:p>
            <a:pPr lvl="1"/>
            <a:r>
              <a:rPr lang="en-GB" dirty="0" err="1"/>
              <a:t>Debug.Log</a:t>
            </a:r>
            <a:r>
              <a:rPr lang="en-GB" dirty="0"/>
              <a:t>() is equivalent to a print(), </a:t>
            </a:r>
            <a:r>
              <a:rPr lang="en-GB" dirty="0" err="1"/>
              <a:t>println</a:t>
            </a:r>
            <a:r>
              <a:rPr lang="en-GB" dirty="0"/>
              <a:t>() or console.log</a:t>
            </a:r>
          </a:p>
          <a:p>
            <a:pPr lvl="1"/>
            <a:r>
              <a:rPr lang="en-GB" dirty="0"/>
              <a:t>Start is called when the </a:t>
            </a:r>
            <a:r>
              <a:rPr lang="en-GB" dirty="0" err="1"/>
              <a:t>gameObject</a:t>
            </a:r>
            <a:r>
              <a:rPr lang="en-GB" dirty="0"/>
              <a:t> the script is attached to has loaded.</a:t>
            </a:r>
          </a:p>
          <a:p>
            <a:pPr lvl="1"/>
            <a:r>
              <a:rPr lang="en-GB" dirty="0"/>
              <a:t>Update is called every frame.</a:t>
            </a:r>
          </a:p>
          <a:p>
            <a:pPr lvl="1"/>
            <a:r>
              <a:rPr lang="en-GB" dirty="0"/>
              <a:t>The </a:t>
            </a:r>
            <a:r>
              <a:rPr lang="en-GB" dirty="0" err="1"/>
              <a:t>Monobehaviour</a:t>
            </a:r>
            <a:r>
              <a:rPr lang="en-GB" dirty="0"/>
              <a:t> class which is inherited means that this class is intended to be used on a </a:t>
            </a:r>
            <a:r>
              <a:rPr lang="en-GB" dirty="0" err="1"/>
              <a:t>GameObject</a:t>
            </a:r>
            <a:r>
              <a:rPr lang="en-GB" dirty="0"/>
              <a:t> that exists in the scene and not as general code.</a:t>
            </a:r>
          </a:p>
        </p:txBody>
      </p:sp>
      <p:pic>
        <p:nvPicPr>
          <p:cNvPr id="6" name="Picture 5">
            <a:extLst>
              <a:ext uri="{FF2B5EF4-FFF2-40B4-BE49-F238E27FC236}">
                <a16:creationId xmlns:a16="http://schemas.microsoft.com/office/drawing/2014/main" id="{51C02117-6DA0-444E-834F-358DF3023B71}"/>
              </a:ext>
            </a:extLst>
          </p:cNvPr>
          <p:cNvPicPr>
            <a:picLocks noChangeAspect="1"/>
          </p:cNvPicPr>
          <p:nvPr/>
        </p:nvPicPr>
        <p:blipFill>
          <a:blip r:embed="rId2"/>
          <a:stretch>
            <a:fillRect/>
          </a:stretch>
        </p:blipFill>
        <p:spPr>
          <a:xfrm>
            <a:off x="6565426" y="1834024"/>
            <a:ext cx="5626574" cy="5040399"/>
          </a:xfrm>
          <a:prstGeom prst="rect">
            <a:avLst/>
          </a:prstGeom>
        </p:spPr>
      </p:pic>
    </p:spTree>
    <p:extLst>
      <p:ext uri="{BB962C8B-B14F-4D97-AF65-F5344CB8AC3E}">
        <p14:creationId xmlns:p14="http://schemas.microsoft.com/office/powerpoint/2010/main" val="758125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925C-1A35-4203-8401-9E9A9783DC37}"/>
              </a:ext>
            </a:extLst>
          </p:cNvPr>
          <p:cNvSpPr>
            <a:spLocks noGrp="1"/>
          </p:cNvSpPr>
          <p:nvPr>
            <p:ph type="title"/>
          </p:nvPr>
        </p:nvSpPr>
        <p:spPr>
          <a:xfrm>
            <a:off x="1202919" y="284176"/>
            <a:ext cx="9784080" cy="1356519"/>
          </a:xfrm>
        </p:spPr>
        <p:txBody>
          <a:bodyPr/>
          <a:lstStyle/>
          <a:p>
            <a:r>
              <a:rPr lang="en-GB" dirty="0"/>
              <a:t>Unity </a:t>
            </a:r>
            <a:r>
              <a:rPr lang="en-GB" dirty="0" err="1"/>
              <a:t>DataTypes</a:t>
            </a:r>
            <a:endParaRPr lang="en-GB" dirty="0"/>
          </a:p>
        </p:txBody>
      </p:sp>
      <p:sp>
        <p:nvSpPr>
          <p:cNvPr id="3" name="Content Placeholder 2">
            <a:extLst>
              <a:ext uri="{FF2B5EF4-FFF2-40B4-BE49-F238E27FC236}">
                <a16:creationId xmlns:a16="http://schemas.microsoft.com/office/drawing/2014/main" id="{3E264A07-17C3-4306-A8FA-F4C6DE64CA3A}"/>
              </a:ext>
            </a:extLst>
          </p:cNvPr>
          <p:cNvSpPr>
            <a:spLocks noGrp="1"/>
          </p:cNvSpPr>
          <p:nvPr>
            <p:ph idx="1"/>
          </p:nvPr>
        </p:nvSpPr>
        <p:spPr>
          <a:xfrm>
            <a:off x="1202919" y="2011680"/>
            <a:ext cx="5511390" cy="4206240"/>
          </a:xfrm>
        </p:spPr>
        <p:txBody>
          <a:bodyPr>
            <a:normAutofit fontScale="92500" lnSpcReduction="20000"/>
          </a:bodyPr>
          <a:lstStyle/>
          <a:p>
            <a:r>
              <a:rPr lang="en-GB" dirty="0" err="1"/>
              <a:t>GameObject</a:t>
            </a:r>
            <a:r>
              <a:rPr lang="en-GB" dirty="0"/>
              <a:t>: A reference to an object in the world or prefab in the project.</a:t>
            </a:r>
          </a:p>
          <a:p>
            <a:r>
              <a:rPr lang="en-GB" dirty="0"/>
              <a:t>Material: A reference to any material in the project.</a:t>
            </a:r>
          </a:p>
          <a:p>
            <a:r>
              <a:rPr lang="en-GB" dirty="0"/>
              <a:t>Transform: The position Rotation and scale of an object.</a:t>
            </a:r>
          </a:p>
          <a:p>
            <a:r>
              <a:rPr lang="en-GB" dirty="0"/>
              <a:t>Vector3: 3 floats generally used to denote XYZ coordinates or directions.</a:t>
            </a:r>
          </a:p>
          <a:p>
            <a:endParaRPr lang="en-GB" dirty="0"/>
          </a:p>
          <a:p>
            <a:r>
              <a:rPr lang="en-GB" dirty="0"/>
              <a:t>Additional common data types:</a:t>
            </a:r>
          </a:p>
          <a:p>
            <a:pPr lvl="1"/>
            <a:r>
              <a:rPr lang="en-GB" dirty="0"/>
              <a:t>Quaternion: a representation of rotation</a:t>
            </a:r>
          </a:p>
          <a:p>
            <a:pPr lvl="1"/>
            <a:r>
              <a:rPr lang="en-GB" dirty="0"/>
              <a:t>Components: any component type can be referenced by it’s name e.g. </a:t>
            </a:r>
            <a:r>
              <a:rPr lang="en-GB" dirty="0" err="1"/>
              <a:t>Rigidbody</a:t>
            </a:r>
            <a:r>
              <a:rPr lang="en-GB" dirty="0"/>
              <a:t>/RigidBody2D.</a:t>
            </a:r>
          </a:p>
        </p:txBody>
      </p:sp>
      <p:pic>
        <p:nvPicPr>
          <p:cNvPr id="4" name="Picture 3">
            <a:extLst>
              <a:ext uri="{FF2B5EF4-FFF2-40B4-BE49-F238E27FC236}">
                <a16:creationId xmlns:a16="http://schemas.microsoft.com/office/drawing/2014/main" id="{0A3E079C-C384-4280-BDB2-CB08AB23DBC5}"/>
              </a:ext>
            </a:extLst>
          </p:cNvPr>
          <p:cNvPicPr>
            <a:picLocks noChangeAspect="1"/>
          </p:cNvPicPr>
          <p:nvPr/>
        </p:nvPicPr>
        <p:blipFill>
          <a:blip r:embed="rId2"/>
          <a:stretch>
            <a:fillRect/>
          </a:stretch>
        </p:blipFill>
        <p:spPr>
          <a:xfrm>
            <a:off x="7438728" y="1818350"/>
            <a:ext cx="4753272" cy="5039650"/>
          </a:xfrm>
          <a:prstGeom prst="rect">
            <a:avLst/>
          </a:prstGeom>
        </p:spPr>
      </p:pic>
    </p:spTree>
    <p:extLst>
      <p:ext uri="{BB962C8B-B14F-4D97-AF65-F5344CB8AC3E}">
        <p14:creationId xmlns:p14="http://schemas.microsoft.com/office/powerpoint/2010/main" val="2475598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F727-930B-45C8-B4AB-E6A8AD717FFE}"/>
              </a:ext>
            </a:extLst>
          </p:cNvPr>
          <p:cNvSpPr>
            <a:spLocks noGrp="1"/>
          </p:cNvSpPr>
          <p:nvPr>
            <p:ph type="title"/>
          </p:nvPr>
        </p:nvSpPr>
        <p:spPr>
          <a:xfrm>
            <a:off x="1202920" y="284176"/>
            <a:ext cx="8970434" cy="1445346"/>
          </a:xfrm>
        </p:spPr>
        <p:txBody>
          <a:bodyPr/>
          <a:lstStyle/>
          <a:p>
            <a:r>
              <a:rPr lang="en-GB" dirty="0"/>
              <a:t>Spawning stuff</a:t>
            </a:r>
          </a:p>
        </p:txBody>
      </p:sp>
      <p:sp>
        <p:nvSpPr>
          <p:cNvPr id="3" name="Content Placeholder 2">
            <a:extLst>
              <a:ext uri="{FF2B5EF4-FFF2-40B4-BE49-F238E27FC236}">
                <a16:creationId xmlns:a16="http://schemas.microsoft.com/office/drawing/2014/main" id="{634CDBFA-7905-4D9C-AF97-7F70E813A916}"/>
              </a:ext>
            </a:extLst>
          </p:cNvPr>
          <p:cNvSpPr>
            <a:spLocks noGrp="1"/>
          </p:cNvSpPr>
          <p:nvPr>
            <p:ph idx="1"/>
          </p:nvPr>
        </p:nvSpPr>
        <p:spPr>
          <a:xfrm>
            <a:off x="227463" y="2011679"/>
            <a:ext cx="6000350" cy="4612033"/>
          </a:xfrm>
        </p:spPr>
        <p:txBody>
          <a:bodyPr>
            <a:normAutofit fontScale="77500" lnSpcReduction="20000"/>
          </a:bodyPr>
          <a:lstStyle/>
          <a:p>
            <a:r>
              <a:rPr lang="en-GB" dirty="0"/>
              <a:t>We’re going to do some crude reaction to user input now.</a:t>
            </a:r>
          </a:p>
          <a:p>
            <a:r>
              <a:rPr lang="en-GB" dirty="0" err="1"/>
              <a:t>Input.GetMouseButton</a:t>
            </a:r>
            <a:r>
              <a:rPr lang="en-GB" dirty="0"/>
              <a:t>(0) returns true if the left mouse button is currently held. If you prefer to trigger only once it’s a simple as changing to </a:t>
            </a:r>
            <a:r>
              <a:rPr lang="en-GB" dirty="0" err="1"/>
              <a:t>Input.GetMouseButtonDown</a:t>
            </a:r>
            <a:r>
              <a:rPr lang="en-GB" dirty="0"/>
              <a:t>(0).</a:t>
            </a:r>
          </a:p>
          <a:p>
            <a:r>
              <a:rPr lang="en-GB" dirty="0"/>
              <a:t>Inside Start we set the variable for where we want to spawn a box equal to the current </a:t>
            </a:r>
            <a:r>
              <a:rPr lang="en-GB" dirty="0" err="1"/>
              <a:t>GameObject’s</a:t>
            </a:r>
            <a:r>
              <a:rPr lang="en-GB" dirty="0"/>
              <a:t> </a:t>
            </a:r>
            <a:r>
              <a:rPr lang="en-GB" dirty="0" err="1"/>
              <a:t>transform.position</a:t>
            </a:r>
            <a:r>
              <a:rPr lang="en-GB" dirty="0"/>
              <a:t>. Upper case </a:t>
            </a:r>
            <a:r>
              <a:rPr lang="en-GB" dirty="0" err="1"/>
              <a:t>GameObject</a:t>
            </a:r>
            <a:r>
              <a:rPr lang="en-GB" dirty="0"/>
              <a:t> is the </a:t>
            </a:r>
            <a:r>
              <a:rPr lang="en-GB" dirty="0" err="1"/>
              <a:t>clss</a:t>
            </a:r>
            <a:r>
              <a:rPr lang="en-GB" dirty="0"/>
              <a:t> name for game objects whereas lower case </a:t>
            </a:r>
            <a:r>
              <a:rPr lang="en-GB" dirty="0" err="1"/>
              <a:t>gameObject</a:t>
            </a:r>
            <a:r>
              <a:rPr lang="en-GB" dirty="0"/>
              <a:t> always refers to the current </a:t>
            </a:r>
            <a:r>
              <a:rPr lang="en-GB" dirty="0" err="1"/>
              <a:t>gameObject</a:t>
            </a:r>
            <a:r>
              <a:rPr lang="en-GB" dirty="0"/>
              <a:t> this class is attached to.</a:t>
            </a:r>
          </a:p>
          <a:p>
            <a:r>
              <a:rPr lang="en-GB" dirty="0"/>
              <a:t>Instantiate places a new instance of an object into the scene. First parameter is the object itself, second is the position as a Vector3 and third is a rotation as a Quaternion.</a:t>
            </a:r>
          </a:p>
          <a:p>
            <a:r>
              <a:rPr lang="en-GB" dirty="0" err="1"/>
              <a:t>Quaternion.identity</a:t>
            </a:r>
            <a:r>
              <a:rPr lang="en-GB" dirty="0"/>
              <a:t> is a rotation equivalent to an identity matrix, that is to say zero rotation. It’s simply the default rotation of the object. </a:t>
            </a:r>
          </a:p>
          <a:p>
            <a:r>
              <a:rPr lang="en-GB" dirty="0"/>
              <a:t>That’s a lot to achieve in very few line of code.</a:t>
            </a:r>
          </a:p>
        </p:txBody>
      </p:sp>
      <p:pic>
        <p:nvPicPr>
          <p:cNvPr id="4" name="Picture 3">
            <a:extLst>
              <a:ext uri="{FF2B5EF4-FFF2-40B4-BE49-F238E27FC236}">
                <a16:creationId xmlns:a16="http://schemas.microsoft.com/office/drawing/2014/main" id="{CEAE8ECC-62AA-49C9-A944-A97471F3500B}"/>
              </a:ext>
            </a:extLst>
          </p:cNvPr>
          <p:cNvPicPr>
            <a:picLocks noChangeAspect="1"/>
          </p:cNvPicPr>
          <p:nvPr/>
        </p:nvPicPr>
        <p:blipFill>
          <a:blip r:embed="rId2"/>
          <a:stretch>
            <a:fillRect/>
          </a:stretch>
        </p:blipFill>
        <p:spPr>
          <a:xfrm>
            <a:off x="6227813" y="1823575"/>
            <a:ext cx="5964187" cy="5034425"/>
          </a:xfrm>
          <a:prstGeom prst="rect">
            <a:avLst/>
          </a:prstGeom>
        </p:spPr>
      </p:pic>
    </p:spTree>
    <p:extLst>
      <p:ext uri="{BB962C8B-B14F-4D97-AF65-F5344CB8AC3E}">
        <p14:creationId xmlns:p14="http://schemas.microsoft.com/office/powerpoint/2010/main" val="71183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33A6F-DD2D-4E6A-B28B-6717FF1AFAC8}"/>
              </a:ext>
            </a:extLst>
          </p:cNvPr>
          <p:cNvSpPr>
            <a:spLocks noGrp="1"/>
          </p:cNvSpPr>
          <p:nvPr>
            <p:ph type="title"/>
          </p:nvPr>
        </p:nvSpPr>
        <p:spPr/>
        <p:txBody>
          <a:bodyPr/>
          <a:lstStyle/>
          <a:p>
            <a:r>
              <a:rPr lang="en-GB" dirty="0"/>
              <a:t>Timers and clocks</a:t>
            </a:r>
          </a:p>
        </p:txBody>
      </p:sp>
      <p:sp>
        <p:nvSpPr>
          <p:cNvPr id="3" name="Content Placeholder 2">
            <a:extLst>
              <a:ext uri="{FF2B5EF4-FFF2-40B4-BE49-F238E27FC236}">
                <a16:creationId xmlns:a16="http://schemas.microsoft.com/office/drawing/2014/main" id="{969E1094-E7A1-4737-B17A-5A2C483678DC}"/>
              </a:ext>
            </a:extLst>
          </p:cNvPr>
          <p:cNvSpPr>
            <a:spLocks noGrp="1"/>
          </p:cNvSpPr>
          <p:nvPr>
            <p:ph idx="1"/>
          </p:nvPr>
        </p:nvSpPr>
        <p:spPr>
          <a:xfrm>
            <a:off x="577755" y="2011680"/>
            <a:ext cx="7110484" cy="4657526"/>
          </a:xfrm>
        </p:spPr>
        <p:txBody>
          <a:bodyPr>
            <a:normAutofit/>
          </a:bodyPr>
          <a:lstStyle/>
          <a:p>
            <a:r>
              <a:rPr lang="en-GB" dirty="0"/>
              <a:t>There are several schools of thought on timers. I will show you 3 common ways to cause recurring actions on timers and their differences.</a:t>
            </a:r>
          </a:p>
          <a:p>
            <a:r>
              <a:rPr lang="en-GB" dirty="0"/>
              <a:t>Method 1/1.5: Invoke (“</a:t>
            </a:r>
            <a:r>
              <a:rPr lang="en-GB" dirty="0" err="1"/>
              <a:t>MethodName</a:t>
            </a:r>
            <a:r>
              <a:rPr lang="en-GB" dirty="0"/>
              <a:t>”, </a:t>
            </a:r>
            <a:r>
              <a:rPr lang="en-GB" dirty="0" err="1"/>
              <a:t>timeInSeconds</a:t>
            </a:r>
            <a:r>
              <a:rPr lang="en-GB" dirty="0"/>
              <a:t>) – Pass the name of the method you want to trigger and the time delay. This can also be done recursively.</a:t>
            </a:r>
          </a:p>
          <a:p>
            <a:r>
              <a:rPr lang="en-GB" dirty="0"/>
              <a:t>Method 2: Add </a:t>
            </a:r>
            <a:r>
              <a:rPr lang="en-GB" dirty="0" err="1"/>
              <a:t>Time.deltaTime</a:t>
            </a:r>
            <a:r>
              <a:rPr lang="en-GB" dirty="0"/>
              <a:t> (that’s the time between frames) to an accumulator and fire the event when you get to the number of seconds you want. Remember to reset accumulator to zero if you want it to repeat.</a:t>
            </a:r>
          </a:p>
          <a:p>
            <a:r>
              <a:rPr lang="en-GB" dirty="0"/>
              <a:t>Method 3: Subtract current time from the start time and if the answer is larger than or equal to your wait time then fire the event.</a:t>
            </a:r>
          </a:p>
          <a:p>
            <a:endParaRPr lang="en-GB" dirty="0"/>
          </a:p>
        </p:txBody>
      </p:sp>
    </p:spTree>
    <p:extLst>
      <p:ext uri="{BB962C8B-B14F-4D97-AF65-F5344CB8AC3E}">
        <p14:creationId xmlns:p14="http://schemas.microsoft.com/office/powerpoint/2010/main" val="909101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B0D4-9D0B-44BC-B076-A7ABA1167E0E}"/>
              </a:ext>
            </a:extLst>
          </p:cNvPr>
          <p:cNvSpPr>
            <a:spLocks noGrp="1"/>
          </p:cNvSpPr>
          <p:nvPr>
            <p:ph type="title"/>
          </p:nvPr>
        </p:nvSpPr>
        <p:spPr>
          <a:xfrm>
            <a:off x="1202919" y="284176"/>
            <a:ext cx="9784080" cy="1508760"/>
          </a:xfrm>
        </p:spPr>
        <p:txBody>
          <a:bodyPr/>
          <a:lstStyle/>
          <a:p>
            <a:r>
              <a:rPr lang="en-GB" dirty="0"/>
              <a:t>Invoke</a:t>
            </a:r>
          </a:p>
        </p:txBody>
      </p:sp>
      <p:sp>
        <p:nvSpPr>
          <p:cNvPr id="3" name="Content Placeholder 2">
            <a:extLst>
              <a:ext uri="{FF2B5EF4-FFF2-40B4-BE49-F238E27FC236}">
                <a16:creationId xmlns:a16="http://schemas.microsoft.com/office/drawing/2014/main" id="{7BDBF767-2E9B-4436-B3CE-9FA1F61A4365}"/>
              </a:ext>
            </a:extLst>
          </p:cNvPr>
          <p:cNvSpPr>
            <a:spLocks noGrp="1"/>
          </p:cNvSpPr>
          <p:nvPr>
            <p:ph idx="1"/>
          </p:nvPr>
        </p:nvSpPr>
        <p:spPr>
          <a:xfrm>
            <a:off x="124875" y="2011680"/>
            <a:ext cx="3535060" cy="4206240"/>
          </a:xfrm>
        </p:spPr>
        <p:txBody>
          <a:bodyPr/>
          <a:lstStyle/>
          <a:p>
            <a:r>
              <a:rPr lang="en-GB" dirty="0"/>
              <a:t>Pro - Doesn’t have to wait for the frame update to fire. Closer to </a:t>
            </a:r>
            <a:r>
              <a:rPr lang="en-GB" dirty="0" err="1"/>
              <a:t>realtime</a:t>
            </a:r>
            <a:r>
              <a:rPr lang="en-GB" dirty="0"/>
              <a:t>.</a:t>
            </a:r>
          </a:p>
          <a:p>
            <a:r>
              <a:rPr lang="en-GB" dirty="0"/>
              <a:t>Con – doesn’t scale for frame rate. If you have a lag spike the timer will keep going like you hadn’t lost any game time when you actually have.</a:t>
            </a:r>
          </a:p>
        </p:txBody>
      </p:sp>
      <p:pic>
        <p:nvPicPr>
          <p:cNvPr id="4" name="Picture 3">
            <a:extLst>
              <a:ext uri="{FF2B5EF4-FFF2-40B4-BE49-F238E27FC236}">
                <a16:creationId xmlns:a16="http://schemas.microsoft.com/office/drawing/2014/main" id="{6CA2F523-78E1-4EFF-8DCA-AE831158C8ED}"/>
              </a:ext>
            </a:extLst>
          </p:cNvPr>
          <p:cNvPicPr>
            <a:picLocks noChangeAspect="1"/>
          </p:cNvPicPr>
          <p:nvPr/>
        </p:nvPicPr>
        <p:blipFill>
          <a:blip r:embed="rId2"/>
          <a:stretch>
            <a:fillRect/>
          </a:stretch>
        </p:blipFill>
        <p:spPr>
          <a:xfrm>
            <a:off x="3659934" y="1846524"/>
            <a:ext cx="4216095" cy="4801663"/>
          </a:xfrm>
          <a:prstGeom prst="rect">
            <a:avLst/>
          </a:prstGeom>
        </p:spPr>
      </p:pic>
      <p:pic>
        <p:nvPicPr>
          <p:cNvPr id="5" name="Picture 4">
            <a:extLst>
              <a:ext uri="{FF2B5EF4-FFF2-40B4-BE49-F238E27FC236}">
                <a16:creationId xmlns:a16="http://schemas.microsoft.com/office/drawing/2014/main" id="{FEA6AA8C-8E59-479A-9C50-0B38A85E21FD}"/>
              </a:ext>
            </a:extLst>
          </p:cNvPr>
          <p:cNvPicPr>
            <a:picLocks noChangeAspect="1"/>
          </p:cNvPicPr>
          <p:nvPr/>
        </p:nvPicPr>
        <p:blipFill rotWithShape="1">
          <a:blip r:embed="rId3"/>
          <a:srcRect b="1203"/>
          <a:stretch/>
        </p:blipFill>
        <p:spPr>
          <a:xfrm>
            <a:off x="7907209" y="1846524"/>
            <a:ext cx="4284791" cy="4788000"/>
          </a:xfrm>
          <a:prstGeom prst="rect">
            <a:avLst/>
          </a:prstGeom>
        </p:spPr>
      </p:pic>
    </p:spTree>
    <p:extLst>
      <p:ext uri="{BB962C8B-B14F-4D97-AF65-F5344CB8AC3E}">
        <p14:creationId xmlns:p14="http://schemas.microsoft.com/office/powerpoint/2010/main" val="3989733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9D9B-E3E3-4DF3-A7E1-66E7DC647AB3}"/>
              </a:ext>
            </a:extLst>
          </p:cNvPr>
          <p:cNvSpPr>
            <a:spLocks noGrp="1"/>
          </p:cNvSpPr>
          <p:nvPr>
            <p:ph type="title"/>
          </p:nvPr>
        </p:nvSpPr>
        <p:spPr/>
        <p:txBody>
          <a:bodyPr/>
          <a:lstStyle/>
          <a:p>
            <a:r>
              <a:rPr lang="en-GB" dirty="0"/>
              <a:t>Accumulator</a:t>
            </a:r>
          </a:p>
        </p:txBody>
      </p:sp>
      <p:sp>
        <p:nvSpPr>
          <p:cNvPr id="3" name="Content Placeholder 2">
            <a:extLst>
              <a:ext uri="{FF2B5EF4-FFF2-40B4-BE49-F238E27FC236}">
                <a16:creationId xmlns:a16="http://schemas.microsoft.com/office/drawing/2014/main" id="{A9F44241-E230-450A-9695-B0311B9F8C6A}"/>
              </a:ext>
            </a:extLst>
          </p:cNvPr>
          <p:cNvSpPr>
            <a:spLocks noGrp="1"/>
          </p:cNvSpPr>
          <p:nvPr>
            <p:ph idx="1"/>
          </p:nvPr>
        </p:nvSpPr>
        <p:spPr>
          <a:xfrm>
            <a:off x="1202919" y="2011680"/>
            <a:ext cx="5667336" cy="4206240"/>
          </a:xfrm>
        </p:spPr>
        <p:txBody>
          <a:bodyPr/>
          <a:lstStyle/>
          <a:p>
            <a:r>
              <a:rPr lang="en-GB" dirty="0"/>
              <a:t>Less perfectly accurate thanks to having to wait for the previous frame to render before checking. Perfectly adequate for game logic.</a:t>
            </a:r>
          </a:p>
          <a:p>
            <a:r>
              <a:rPr lang="en-GB" dirty="0"/>
              <a:t>Preferable for countdowns rather than constant pulse clocks.</a:t>
            </a:r>
          </a:p>
        </p:txBody>
      </p:sp>
      <p:pic>
        <p:nvPicPr>
          <p:cNvPr id="7" name="Picture 6">
            <a:extLst>
              <a:ext uri="{FF2B5EF4-FFF2-40B4-BE49-F238E27FC236}">
                <a16:creationId xmlns:a16="http://schemas.microsoft.com/office/drawing/2014/main" id="{CE901F09-FC26-4FFF-BCA2-C0A653A737C2}"/>
              </a:ext>
            </a:extLst>
          </p:cNvPr>
          <p:cNvPicPr>
            <a:picLocks noChangeAspect="1"/>
          </p:cNvPicPr>
          <p:nvPr/>
        </p:nvPicPr>
        <p:blipFill>
          <a:blip r:embed="rId2"/>
          <a:stretch>
            <a:fillRect/>
          </a:stretch>
        </p:blipFill>
        <p:spPr>
          <a:xfrm>
            <a:off x="6870255" y="0"/>
            <a:ext cx="5321745" cy="6858000"/>
          </a:xfrm>
          <a:prstGeom prst="rect">
            <a:avLst/>
          </a:prstGeom>
        </p:spPr>
      </p:pic>
    </p:spTree>
    <p:extLst>
      <p:ext uri="{BB962C8B-B14F-4D97-AF65-F5344CB8AC3E}">
        <p14:creationId xmlns:p14="http://schemas.microsoft.com/office/powerpoint/2010/main" val="54128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B1CD-53F5-4D18-AA39-ABA5B75B8898}"/>
              </a:ext>
            </a:extLst>
          </p:cNvPr>
          <p:cNvSpPr>
            <a:spLocks noGrp="1"/>
          </p:cNvSpPr>
          <p:nvPr>
            <p:ph type="title"/>
          </p:nvPr>
        </p:nvSpPr>
        <p:spPr>
          <a:xfrm>
            <a:off x="1202919" y="284176"/>
            <a:ext cx="9784080" cy="1508760"/>
          </a:xfrm>
        </p:spPr>
        <p:txBody>
          <a:bodyPr/>
          <a:lstStyle/>
          <a:p>
            <a:r>
              <a:rPr lang="en-GB" dirty="0"/>
              <a:t>Time Comparison</a:t>
            </a:r>
          </a:p>
        </p:txBody>
      </p:sp>
      <p:sp>
        <p:nvSpPr>
          <p:cNvPr id="3" name="Content Placeholder 2">
            <a:extLst>
              <a:ext uri="{FF2B5EF4-FFF2-40B4-BE49-F238E27FC236}">
                <a16:creationId xmlns:a16="http://schemas.microsoft.com/office/drawing/2014/main" id="{6A6706E7-8F18-4667-971B-19A06F4C5B92}"/>
              </a:ext>
            </a:extLst>
          </p:cNvPr>
          <p:cNvSpPr>
            <a:spLocks noGrp="1"/>
          </p:cNvSpPr>
          <p:nvPr>
            <p:ph idx="1"/>
          </p:nvPr>
        </p:nvSpPr>
        <p:spPr>
          <a:xfrm>
            <a:off x="1202919" y="2011680"/>
            <a:ext cx="4962750" cy="4206240"/>
          </a:xfrm>
        </p:spPr>
        <p:txBody>
          <a:bodyPr/>
          <a:lstStyle/>
          <a:p>
            <a:r>
              <a:rPr lang="en-GB" dirty="0"/>
              <a:t>Similar issues to accumulator. Lacks the benefit of keeping a running track of the time left.</a:t>
            </a:r>
          </a:p>
        </p:txBody>
      </p:sp>
      <p:pic>
        <p:nvPicPr>
          <p:cNvPr id="4" name="Picture 3">
            <a:extLst>
              <a:ext uri="{FF2B5EF4-FFF2-40B4-BE49-F238E27FC236}">
                <a16:creationId xmlns:a16="http://schemas.microsoft.com/office/drawing/2014/main" id="{3612B42A-E5C6-443D-BB27-C0566F1ECC4B}"/>
              </a:ext>
            </a:extLst>
          </p:cNvPr>
          <p:cNvPicPr>
            <a:picLocks noChangeAspect="1"/>
          </p:cNvPicPr>
          <p:nvPr/>
        </p:nvPicPr>
        <p:blipFill>
          <a:blip r:embed="rId2"/>
          <a:stretch>
            <a:fillRect/>
          </a:stretch>
        </p:blipFill>
        <p:spPr>
          <a:xfrm>
            <a:off x="6295011" y="0"/>
            <a:ext cx="7036071" cy="6858000"/>
          </a:xfrm>
          <a:prstGeom prst="rect">
            <a:avLst/>
          </a:prstGeom>
        </p:spPr>
      </p:pic>
    </p:spTree>
    <p:extLst>
      <p:ext uri="{BB962C8B-B14F-4D97-AF65-F5344CB8AC3E}">
        <p14:creationId xmlns:p14="http://schemas.microsoft.com/office/powerpoint/2010/main" val="90166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6921-718A-44B2-850D-6CD87C0E5EE6}"/>
              </a:ext>
            </a:extLst>
          </p:cNvPr>
          <p:cNvSpPr>
            <a:spLocks noGrp="1"/>
          </p:cNvSpPr>
          <p:nvPr>
            <p:ph type="title"/>
          </p:nvPr>
        </p:nvSpPr>
        <p:spPr>
          <a:xfrm>
            <a:off x="1202919" y="284176"/>
            <a:ext cx="9784080" cy="1508760"/>
          </a:xfrm>
        </p:spPr>
        <p:txBody>
          <a:bodyPr/>
          <a:lstStyle/>
          <a:p>
            <a:r>
              <a:rPr lang="en-GB"/>
              <a:t>USE the API Reference docs</a:t>
            </a:r>
            <a:endParaRPr lang="en-GB" dirty="0"/>
          </a:p>
        </p:txBody>
      </p:sp>
      <p:sp>
        <p:nvSpPr>
          <p:cNvPr id="3" name="Content Placeholder 2">
            <a:extLst>
              <a:ext uri="{FF2B5EF4-FFF2-40B4-BE49-F238E27FC236}">
                <a16:creationId xmlns:a16="http://schemas.microsoft.com/office/drawing/2014/main" id="{1DDD40C4-2200-40F8-A6CA-C3950FE28291}"/>
              </a:ext>
            </a:extLst>
          </p:cNvPr>
          <p:cNvSpPr>
            <a:spLocks noGrp="1"/>
          </p:cNvSpPr>
          <p:nvPr>
            <p:ph idx="1"/>
          </p:nvPr>
        </p:nvSpPr>
        <p:spPr>
          <a:xfrm>
            <a:off x="1202919" y="2011680"/>
            <a:ext cx="9784080" cy="4206240"/>
          </a:xfrm>
        </p:spPr>
        <p:txBody>
          <a:bodyPr/>
          <a:lstStyle/>
          <a:p>
            <a:r>
              <a:rPr lang="en-GB"/>
              <a:t>There are a huge number of ways to access time, each a little different.</a:t>
            </a:r>
          </a:p>
          <a:p>
            <a:r>
              <a:rPr lang="en-GB"/>
              <a:t>Look at the API reference for the Time class and choose what suits your usecase.</a:t>
            </a:r>
            <a:endParaRPr lang="en-GB" dirty="0"/>
          </a:p>
        </p:txBody>
      </p:sp>
      <p:pic>
        <p:nvPicPr>
          <p:cNvPr id="4" name="Picture 3">
            <a:extLst>
              <a:ext uri="{FF2B5EF4-FFF2-40B4-BE49-F238E27FC236}">
                <a16:creationId xmlns:a16="http://schemas.microsoft.com/office/drawing/2014/main" id="{04997B29-63CB-4C85-B12F-E1A0C3672A06}"/>
              </a:ext>
            </a:extLst>
          </p:cNvPr>
          <p:cNvPicPr>
            <a:picLocks noChangeAspect="1"/>
          </p:cNvPicPr>
          <p:nvPr/>
        </p:nvPicPr>
        <p:blipFill>
          <a:blip r:embed="rId2"/>
          <a:stretch>
            <a:fillRect/>
          </a:stretch>
        </p:blipFill>
        <p:spPr>
          <a:xfrm>
            <a:off x="777920" y="2836295"/>
            <a:ext cx="10163035" cy="3935809"/>
          </a:xfrm>
          <a:prstGeom prst="rect">
            <a:avLst/>
          </a:prstGeom>
        </p:spPr>
      </p:pic>
    </p:spTree>
    <p:extLst>
      <p:ext uri="{BB962C8B-B14F-4D97-AF65-F5344CB8AC3E}">
        <p14:creationId xmlns:p14="http://schemas.microsoft.com/office/powerpoint/2010/main" val="2069469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C99E1-AB73-4B42-878F-02936A5B1C85}"/>
              </a:ext>
            </a:extLst>
          </p:cNvPr>
          <p:cNvSpPr>
            <a:spLocks noGrp="1"/>
          </p:cNvSpPr>
          <p:nvPr>
            <p:ph type="title"/>
          </p:nvPr>
        </p:nvSpPr>
        <p:spPr/>
        <p:txBody>
          <a:bodyPr/>
          <a:lstStyle/>
          <a:p>
            <a:r>
              <a:rPr lang="en-GB" dirty="0"/>
              <a:t>3D player controls</a:t>
            </a:r>
          </a:p>
        </p:txBody>
      </p:sp>
      <p:sp>
        <p:nvSpPr>
          <p:cNvPr id="3" name="Content Placeholder 2">
            <a:extLst>
              <a:ext uri="{FF2B5EF4-FFF2-40B4-BE49-F238E27FC236}">
                <a16:creationId xmlns:a16="http://schemas.microsoft.com/office/drawing/2014/main" id="{94894179-FAA6-4933-9647-82FFE0CF829C}"/>
              </a:ext>
            </a:extLst>
          </p:cNvPr>
          <p:cNvSpPr>
            <a:spLocks noGrp="1"/>
          </p:cNvSpPr>
          <p:nvPr>
            <p:ph idx="1"/>
          </p:nvPr>
        </p:nvSpPr>
        <p:spPr/>
        <p:txBody>
          <a:bodyPr/>
          <a:lstStyle/>
          <a:p>
            <a:r>
              <a:rPr lang="en-GB" dirty="0"/>
              <a:t>2D is very similar, if a bit simpler but we’ll cover that too.</a:t>
            </a:r>
          </a:p>
          <a:p>
            <a:r>
              <a:rPr lang="en-GB" dirty="0"/>
              <a:t>Create an empty object with a </a:t>
            </a:r>
            <a:r>
              <a:rPr lang="en-GB" dirty="0" err="1"/>
              <a:t>Rigidbody</a:t>
            </a:r>
            <a:r>
              <a:rPr lang="en-GB" dirty="0"/>
              <a:t> component and a Capsule Collider component.</a:t>
            </a:r>
          </a:p>
          <a:p>
            <a:r>
              <a:rPr lang="en-GB" dirty="0"/>
              <a:t>Add a script called </a:t>
            </a:r>
            <a:r>
              <a:rPr lang="en-GB" dirty="0" err="1"/>
              <a:t>PlayerController</a:t>
            </a:r>
            <a:r>
              <a:rPr lang="en-GB" dirty="0"/>
              <a:t> or whatever you prefer to call it.</a:t>
            </a:r>
          </a:p>
          <a:p>
            <a:r>
              <a:rPr lang="en-GB" dirty="0"/>
              <a:t>I’ll take you through how to do it but I would like to take some Ideas on how we might do</a:t>
            </a:r>
          </a:p>
          <a:p>
            <a:pPr lvl="1"/>
            <a:r>
              <a:rPr lang="en-GB" dirty="0"/>
              <a:t>Keyboard/mouse input</a:t>
            </a:r>
          </a:p>
          <a:p>
            <a:pPr lvl="1"/>
            <a:r>
              <a:rPr lang="en-GB" dirty="0"/>
              <a:t>Get a reference to our camera</a:t>
            </a:r>
          </a:p>
          <a:p>
            <a:pPr lvl="1"/>
            <a:r>
              <a:rPr lang="en-GB" dirty="0"/>
              <a:t>Apply movements</a:t>
            </a:r>
          </a:p>
          <a:p>
            <a:pPr lvl="1"/>
            <a:r>
              <a:rPr lang="en-GB" dirty="0"/>
              <a:t>Calculate rotations</a:t>
            </a:r>
          </a:p>
        </p:txBody>
      </p:sp>
    </p:spTree>
    <p:extLst>
      <p:ext uri="{BB962C8B-B14F-4D97-AF65-F5344CB8AC3E}">
        <p14:creationId xmlns:p14="http://schemas.microsoft.com/office/powerpoint/2010/main" val="72177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7354-8915-44AF-B358-FF0079511382}"/>
              </a:ext>
            </a:extLst>
          </p:cNvPr>
          <p:cNvSpPr>
            <a:spLocks noGrp="1"/>
          </p:cNvSpPr>
          <p:nvPr>
            <p:ph type="title"/>
          </p:nvPr>
        </p:nvSpPr>
        <p:spPr>
          <a:xfrm>
            <a:off x="1202919" y="284176"/>
            <a:ext cx="5393499" cy="1358105"/>
          </a:xfrm>
        </p:spPr>
        <p:txBody>
          <a:bodyPr>
            <a:normAutofit/>
          </a:bodyPr>
          <a:lstStyle/>
          <a:p>
            <a:r>
              <a:rPr lang="en-GB" dirty="0"/>
              <a:t>Basic controller</a:t>
            </a:r>
          </a:p>
        </p:txBody>
      </p:sp>
      <p:sp>
        <p:nvSpPr>
          <p:cNvPr id="3" name="Content Placeholder 2">
            <a:extLst>
              <a:ext uri="{FF2B5EF4-FFF2-40B4-BE49-F238E27FC236}">
                <a16:creationId xmlns:a16="http://schemas.microsoft.com/office/drawing/2014/main" id="{4BEC999E-F6A3-451E-82E8-1FE274BBA2BE}"/>
              </a:ext>
            </a:extLst>
          </p:cNvPr>
          <p:cNvSpPr>
            <a:spLocks noGrp="1"/>
          </p:cNvSpPr>
          <p:nvPr>
            <p:ph idx="1"/>
          </p:nvPr>
        </p:nvSpPr>
        <p:spPr>
          <a:xfrm>
            <a:off x="1202920" y="2011680"/>
            <a:ext cx="4557800" cy="4206240"/>
          </a:xfrm>
        </p:spPr>
        <p:txBody>
          <a:bodyPr>
            <a:normAutofit/>
          </a:bodyPr>
          <a:lstStyle/>
          <a:p>
            <a:r>
              <a:rPr lang="en-GB" sz="2000" dirty="0"/>
              <a:t>This is what our minimum functionality looks like.</a:t>
            </a:r>
          </a:p>
          <a:p>
            <a:r>
              <a:rPr lang="en-GB" sz="2000" dirty="0"/>
              <a:t>Can you predict any problems we might have as a result of this implementation?</a:t>
            </a:r>
          </a:p>
        </p:txBody>
      </p:sp>
      <p:pic>
        <p:nvPicPr>
          <p:cNvPr id="4" name="Picture 3">
            <a:extLst>
              <a:ext uri="{FF2B5EF4-FFF2-40B4-BE49-F238E27FC236}">
                <a16:creationId xmlns:a16="http://schemas.microsoft.com/office/drawing/2014/main" id="{773D414F-D0CC-461C-9519-A3D396E09A88}"/>
              </a:ext>
            </a:extLst>
          </p:cNvPr>
          <p:cNvPicPr>
            <a:picLocks noChangeAspect="1"/>
          </p:cNvPicPr>
          <p:nvPr/>
        </p:nvPicPr>
        <p:blipFill>
          <a:blip r:embed="rId2"/>
          <a:stretch>
            <a:fillRect/>
          </a:stretch>
        </p:blipFill>
        <p:spPr>
          <a:xfrm>
            <a:off x="8324795" y="1819296"/>
            <a:ext cx="3867205" cy="5038704"/>
          </a:xfrm>
          <a:prstGeom prst="rect">
            <a:avLst/>
          </a:prstGeom>
        </p:spPr>
      </p:pic>
    </p:spTree>
    <p:extLst>
      <p:ext uri="{BB962C8B-B14F-4D97-AF65-F5344CB8AC3E}">
        <p14:creationId xmlns:p14="http://schemas.microsoft.com/office/powerpoint/2010/main" val="36066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47FB-6B3F-497C-A6C5-5AACEECBFBC7}"/>
              </a:ext>
            </a:extLst>
          </p:cNvPr>
          <p:cNvSpPr>
            <a:spLocks noGrp="1"/>
          </p:cNvSpPr>
          <p:nvPr>
            <p:ph type="title"/>
          </p:nvPr>
        </p:nvSpPr>
        <p:spPr>
          <a:xfrm>
            <a:off x="1202919" y="284176"/>
            <a:ext cx="9784080" cy="1508760"/>
          </a:xfrm>
        </p:spPr>
        <p:txBody>
          <a:bodyPr>
            <a:normAutofit/>
          </a:bodyPr>
          <a:lstStyle/>
          <a:p>
            <a:r>
              <a:rPr lang="en-GB" dirty="0"/>
              <a:t>What an Engine does</a:t>
            </a:r>
          </a:p>
        </p:txBody>
      </p:sp>
      <p:sp>
        <p:nvSpPr>
          <p:cNvPr id="3" name="Content Placeholder 2">
            <a:extLst>
              <a:ext uri="{FF2B5EF4-FFF2-40B4-BE49-F238E27FC236}">
                <a16:creationId xmlns:a16="http://schemas.microsoft.com/office/drawing/2014/main" id="{972A90D4-8BF3-4E62-97D0-0B2E48D7192F}"/>
              </a:ext>
            </a:extLst>
          </p:cNvPr>
          <p:cNvSpPr>
            <a:spLocks noGrp="1"/>
          </p:cNvSpPr>
          <p:nvPr>
            <p:ph idx="1"/>
          </p:nvPr>
        </p:nvSpPr>
        <p:spPr>
          <a:xfrm>
            <a:off x="1202920" y="2011680"/>
            <a:ext cx="4557800" cy="4206240"/>
          </a:xfrm>
        </p:spPr>
        <p:txBody>
          <a:bodyPr>
            <a:normAutofit fontScale="92500" lnSpcReduction="10000"/>
          </a:bodyPr>
          <a:lstStyle/>
          <a:p>
            <a:r>
              <a:rPr lang="en-GB" sz="2000" dirty="0"/>
              <a:t>You don’t care about almost any of this. If you do you can modify much of it yourself if you want or need to.</a:t>
            </a:r>
          </a:p>
          <a:p>
            <a:r>
              <a:rPr lang="en-GB" sz="2000" dirty="0"/>
              <a:t>Basically instead of calculating a rotation matrix or Quaternion for your turret and </a:t>
            </a:r>
            <a:r>
              <a:rPr lang="en-GB" sz="2000" dirty="0" err="1"/>
              <a:t>lerping</a:t>
            </a:r>
            <a:r>
              <a:rPr lang="en-GB" sz="2000" dirty="0"/>
              <a:t> it manually you can instead essentially say “turn to point at this location”.</a:t>
            </a:r>
          </a:p>
          <a:p>
            <a:endParaRPr lang="en-GB" sz="2000" dirty="0"/>
          </a:p>
          <a:p>
            <a:r>
              <a:rPr lang="en-GB" sz="2000" dirty="0"/>
              <a:t>Side note: THE API  DOCS ARE YOUR NEW BIBLE! You can’t be expected to know all of the functionalities at your fingertips and the proper ways to use them. Don’t be afraid of looking it up in the docs.</a:t>
            </a:r>
          </a:p>
        </p:txBody>
      </p:sp>
      <p:pic>
        <p:nvPicPr>
          <p:cNvPr id="5" name="Shape 125">
            <a:extLst>
              <a:ext uri="{FF2B5EF4-FFF2-40B4-BE49-F238E27FC236}">
                <a16:creationId xmlns:a16="http://schemas.microsoft.com/office/drawing/2014/main" id="{2604450A-A603-4735-BBB2-96EF0D2C3C93}"/>
              </a:ext>
            </a:extLst>
          </p:cNvPr>
          <p:cNvPicPr preferRelativeResize="0"/>
          <p:nvPr/>
        </p:nvPicPr>
        <p:blipFill rotWithShape="1">
          <a:blip r:embed="rId2">
            <a:extLst/>
          </a:blip>
          <a:stretch/>
        </p:blipFill>
        <p:spPr>
          <a:xfrm>
            <a:off x="5711081" y="1792936"/>
            <a:ext cx="6480919" cy="5065064"/>
          </a:xfrm>
          <a:prstGeom prst="rect">
            <a:avLst/>
          </a:prstGeom>
          <a:noFill/>
        </p:spPr>
      </p:pic>
    </p:spTree>
    <p:extLst>
      <p:ext uri="{BB962C8B-B14F-4D97-AF65-F5344CB8AC3E}">
        <p14:creationId xmlns:p14="http://schemas.microsoft.com/office/powerpoint/2010/main" val="3039261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F80F-C245-40FD-A76F-4A6D7AC5E7AD}"/>
              </a:ext>
            </a:extLst>
          </p:cNvPr>
          <p:cNvSpPr>
            <a:spLocks noGrp="1"/>
          </p:cNvSpPr>
          <p:nvPr>
            <p:ph type="title"/>
          </p:nvPr>
        </p:nvSpPr>
        <p:spPr/>
        <p:txBody>
          <a:bodyPr/>
          <a:lstStyle/>
          <a:p>
            <a:r>
              <a:rPr lang="en-GB" dirty="0"/>
              <a:t>Chain Jumping</a:t>
            </a:r>
          </a:p>
        </p:txBody>
      </p:sp>
      <p:sp>
        <p:nvSpPr>
          <p:cNvPr id="3" name="Content Placeholder 2">
            <a:extLst>
              <a:ext uri="{FF2B5EF4-FFF2-40B4-BE49-F238E27FC236}">
                <a16:creationId xmlns:a16="http://schemas.microsoft.com/office/drawing/2014/main" id="{24DD9BED-F919-4ACB-B1B5-5C8E18A951AD}"/>
              </a:ext>
            </a:extLst>
          </p:cNvPr>
          <p:cNvSpPr>
            <a:spLocks noGrp="1"/>
          </p:cNvSpPr>
          <p:nvPr>
            <p:ph idx="1"/>
          </p:nvPr>
        </p:nvSpPr>
        <p:spPr/>
        <p:txBody>
          <a:bodyPr/>
          <a:lstStyle/>
          <a:p>
            <a:r>
              <a:rPr lang="en-GB" dirty="0"/>
              <a:t>We need a test for whether or not our character is on the ground or not. If we have time I will dip into it now.</a:t>
            </a:r>
          </a:p>
          <a:p>
            <a:r>
              <a:rPr lang="en-GB" dirty="0"/>
              <a:t>If not we will go into proper detail on it next week as it uses a component who’s functions we’ve glossed over a bit – the collider.</a:t>
            </a:r>
          </a:p>
          <a:p>
            <a:r>
              <a:rPr lang="en-GB" dirty="0"/>
              <a:t>More info and uses for the colliders will be explained next time.</a:t>
            </a:r>
          </a:p>
        </p:txBody>
      </p:sp>
    </p:spTree>
    <p:extLst>
      <p:ext uri="{BB962C8B-B14F-4D97-AF65-F5344CB8AC3E}">
        <p14:creationId xmlns:p14="http://schemas.microsoft.com/office/powerpoint/2010/main" val="365449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98AA-D220-4AE2-8513-1CBBC73ACC29}"/>
              </a:ext>
            </a:extLst>
          </p:cNvPr>
          <p:cNvSpPr>
            <a:spLocks noGrp="1"/>
          </p:cNvSpPr>
          <p:nvPr>
            <p:ph type="title"/>
          </p:nvPr>
        </p:nvSpPr>
        <p:spPr/>
        <p:txBody>
          <a:bodyPr/>
          <a:lstStyle/>
          <a:p>
            <a:r>
              <a:rPr lang="en-GB" dirty="0"/>
              <a:t>Upcoming  Sessions</a:t>
            </a:r>
          </a:p>
        </p:txBody>
      </p:sp>
      <p:sp>
        <p:nvSpPr>
          <p:cNvPr id="3" name="Content Placeholder 2">
            <a:extLst>
              <a:ext uri="{FF2B5EF4-FFF2-40B4-BE49-F238E27FC236}">
                <a16:creationId xmlns:a16="http://schemas.microsoft.com/office/drawing/2014/main" id="{35BB87EB-A79A-442C-AB6F-70C0D0ACFE73}"/>
              </a:ext>
            </a:extLst>
          </p:cNvPr>
          <p:cNvSpPr>
            <a:spLocks noGrp="1"/>
          </p:cNvSpPr>
          <p:nvPr>
            <p:ph idx="1"/>
          </p:nvPr>
        </p:nvSpPr>
        <p:spPr/>
        <p:txBody>
          <a:bodyPr>
            <a:normAutofit fontScale="92500" lnSpcReduction="10000"/>
          </a:bodyPr>
          <a:lstStyle/>
          <a:p>
            <a:r>
              <a:rPr lang="en-GB" dirty="0"/>
              <a:t>Collision events</a:t>
            </a:r>
          </a:p>
          <a:p>
            <a:r>
              <a:rPr lang="en-GB" dirty="0"/>
              <a:t>Getting Components or data on other objects</a:t>
            </a:r>
          </a:p>
          <a:p>
            <a:r>
              <a:rPr lang="en-GB" dirty="0" err="1"/>
              <a:t>Raycasts</a:t>
            </a:r>
            <a:endParaRPr lang="en-GB" dirty="0"/>
          </a:p>
          <a:p>
            <a:r>
              <a:rPr lang="en-GB" dirty="0"/>
              <a:t>Design Patterns</a:t>
            </a:r>
          </a:p>
          <a:p>
            <a:r>
              <a:rPr lang="en-GB" dirty="0"/>
              <a:t>Asset import</a:t>
            </a:r>
          </a:p>
          <a:p>
            <a:r>
              <a:rPr lang="en-GB" dirty="0"/>
              <a:t>UI</a:t>
            </a:r>
          </a:p>
          <a:p>
            <a:r>
              <a:rPr lang="en-GB" dirty="0"/>
              <a:t>Save data</a:t>
            </a:r>
          </a:p>
          <a:p>
            <a:r>
              <a:rPr lang="en-GB" dirty="0"/>
              <a:t>How to build to standalone app or web</a:t>
            </a:r>
          </a:p>
          <a:p>
            <a:r>
              <a:rPr lang="en-GB" dirty="0"/>
              <a:t>Animation controls</a:t>
            </a:r>
          </a:p>
          <a:p>
            <a:r>
              <a:rPr lang="en-GB" dirty="0"/>
              <a:t>Multiplayer would be nice but we don’t have the time</a:t>
            </a:r>
          </a:p>
          <a:p>
            <a:endParaRPr lang="en-GB" dirty="0"/>
          </a:p>
        </p:txBody>
      </p:sp>
    </p:spTree>
    <p:extLst>
      <p:ext uri="{BB962C8B-B14F-4D97-AF65-F5344CB8AC3E}">
        <p14:creationId xmlns:p14="http://schemas.microsoft.com/office/powerpoint/2010/main" val="322939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4D3A-BEDE-49EC-BF6F-394168D6A5DF}"/>
              </a:ext>
            </a:extLst>
          </p:cNvPr>
          <p:cNvSpPr>
            <a:spLocks noGrp="1"/>
          </p:cNvSpPr>
          <p:nvPr>
            <p:ph type="title"/>
          </p:nvPr>
        </p:nvSpPr>
        <p:spPr/>
        <p:txBody>
          <a:bodyPr/>
          <a:lstStyle/>
          <a:p>
            <a:r>
              <a:rPr lang="en-GB" dirty="0">
                <a:solidFill>
                  <a:srgbClr val="EC931C"/>
                </a:solidFill>
              </a:rPr>
              <a:t>Contacts</a:t>
            </a:r>
          </a:p>
        </p:txBody>
      </p:sp>
      <p:sp>
        <p:nvSpPr>
          <p:cNvPr id="3" name="Content Placeholder 2">
            <a:extLst>
              <a:ext uri="{FF2B5EF4-FFF2-40B4-BE49-F238E27FC236}">
                <a16:creationId xmlns:a16="http://schemas.microsoft.com/office/drawing/2014/main" id="{94432AD4-EABB-4FE7-9AE0-C92210EC112B}"/>
              </a:ext>
            </a:extLst>
          </p:cNvPr>
          <p:cNvSpPr>
            <a:spLocks noGrp="1"/>
          </p:cNvSpPr>
          <p:nvPr>
            <p:ph idx="1"/>
          </p:nvPr>
        </p:nvSpPr>
        <p:spPr/>
        <p:txBody>
          <a:bodyPr>
            <a:normAutofit/>
          </a:bodyPr>
          <a:lstStyle/>
          <a:p>
            <a:r>
              <a:rPr lang="en-GB" sz="3200" dirty="0"/>
              <a:t>Daniel “Dan” Korsah : </a:t>
            </a:r>
            <a:r>
              <a:rPr lang="en-GB" sz="3200" dirty="0">
                <a:hlinkClick r:id="rId2">
                  <a:extLst>
                    <a:ext uri="{A12FA001-AC4F-418D-AE19-62706E023703}">
                      <ahyp:hlinkClr xmlns:ahyp="http://schemas.microsoft.com/office/drawing/2018/hyperlinkcolor" val="tx"/>
                    </a:ext>
                  </a:extLst>
                </a:hlinkClick>
              </a:rPr>
              <a:t>40214314@live.napier.ac.uk</a:t>
            </a:r>
            <a:endParaRPr lang="en-GB" sz="3200" dirty="0"/>
          </a:p>
          <a:p>
            <a:r>
              <a:rPr lang="en-GB" sz="3200" dirty="0"/>
              <a:t>Krzysztof “Kris” Czerwinski : </a:t>
            </a:r>
            <a:r>
              <a:rPr lang="en-GB" sz="3200" dirty="0">
                <a:hlinkClick r:id="rId3">
                  <a:extLst>
                    <a:ext uri="{A12FA001-AC4F-418D-AE19-62706E023703}">
                      <ahyp:hlinkClr xmlns:ahyp="http://schemas.microsoft.com/office/drawing/2018/hyperlinkcolor" val="tx"/>
                    </a:ext>
                  </a:extLst>
                </a:hlinkClick>
              </a:rPr>
              <a:t>40283208@live.napier.ac.uk</a:t>
            </a:r>
            <a:r>
              <a:rPr lang="en-GB" sz="3200" dirty="0"/>
              <a:t> </a:t>
            </a:r>
          </a:p>
          <a:p>
            <a:endParaRPr lang="en-GB" sz="3200" dirty="0"/>
          </a:p>
          <a:p>
            <a:r>
              <a:rPr lang="en-GB" sz="3200" dirty="0"/>
              <a:t>Complaints to Thomas “Tom” Methven : T.Methven@napier.ac.uk</a:t>
            </a:r>
          </a:p>
        </p:txBody>
      </p:sp>
    </p:spTree>
    <p:extLst>
      <p:ext uri="{BB962C8B-B14F-4D97-AF65-F5344CB8AC3E}">
        <p14:creationId xmlns:p14="http://schemas.microsoft.com/office/powerpoint/2010/main" val="211445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BBD7-248A-4BEE-901E-36B84E26FDC9}"/>
              </a:ext>
            </a:extLst>
          </p:cNvPr>
          <p:cNvSpPr>
            <a:spLocks noGrp="1"/>
          </p:cNvSpPr>
          <p:nvPr>
            <p:ph type="title"/>
          </p:nvPr>
        </p:nvSpPr>
        <p:spPr/>
        <p:txBody>
          <a:bodyPr/>
          <a:lstStyle/>
          <a:p>
            <a:r>
              <a:rPr lang="en-GB" dirty="0"/>
              <a:t>The Default Layout</a:t>
            </a:r>
          </a:p>
        </p:txBody>
      </p:sp>
      <p:sp>
        <p:nvSpPr>
          <p:cNvPr id="3" name="Content Placeholder 2">
            <a:extLst>
              <a:ext uri="{FF2B5EF4-FFF2-40B4-BE49-F238E27FC236}">
                <a16:creationId xmlns:a16="http://schemas.microsoft.com/office/drawing/2014/main" id="{4EE57AB5-8066-482B-AF0A-42F0B82AB784}"/>
              </a:ext>
            </a:extLst>
          </p:cNvPr>
          <p:cNvSpPr>
            <a:spLocks noGrp="1"/>
          </p:cNvSpPr>
          <p:nvPr>
            <p:ph idx="1"/>
          </p:nvPr>
        </p:nvSpPr>
        <p:spPr/>
        <p:txBody>
          <a:bodyPr/>
          <a:lstStyle/>
          <a:p>
            <a:endParaRPr lang="en-GB" dirty="0"/>
          </a:p>
        </p:txBody>
      </p:sp>
      <p:pic>
        <p:nvPicPr>
          <p:cNvPr id="6" name="Picture 5">
            <a:extLst>
              <a:ext uri="{FF2B5EF4-FFF2-40B4-BE49-F238E27FC236}">
                <a16:creationId xmlns:a16="http://schemas.microsoft.com/office/drawing/2014/main" id="{2E21C6E2-3AD5-4ECB-84E0-10F4A41DADC1}"/>
              </a:ext>
            </a:extLst>
          </p:cNvPr>
          <p:cNvPicPr>
            <a:picLocks noChangeAspect="1"/>
          </p:cNvPicPr>
          <p:nvPr/>
        </p:nvPicPr>
        <p:blipFill>
          <a:blip r:embed="rId2"/>
          <a:stretch>
            <a:fillRect/>
          </a:stretch>
        </p:blipFill>
        <p:spPr>
          <a:xfrm>
            <a:off x="2779594" y="2469802"/>
            <a:ext cx="6494213" cy="3549831"/>
          </a:xfrm>
          <a:prstGeom prst="rect">
            <a:avLst/>
          </a:prstGeom>
        </p:spPr>
      </p:pic>
    </p:spTree>
    <p:extLst>
      <p:ext uri="{BB962C8B-B14F-4D97-AF65-F5344CB8AC3E}">
        <p14:creationId xmlns:p14="http://schemas.microsoft.com/office/powerpoint/2010/main" val="1095645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37FD-5A64-431E-A91A-EAD3DBE7C293}"/>
              </a:ext>
            </a:extLst>
          </p:cNvPr>
          <p:cNvSpPr>
            <a:spLocks noGrp="1"/>
          </p:cNvSpPr>
          <p:nvPr>
            <p:ph type="title"/>
          </p:nvPr>
        </p:nvSpPr>
        <p:spPr/>
        <p:txBody>
          <a:bodyPr/>
          <a:lstStyle/>
          <a:p>
            <a:r>
              <a:rPr lang="en-GB" dirty="0"/>
              <a:t>My Preferred Layout</a:t>
            </a:r>
          </a:p>
        </p:txBody>
      </p:sp>
      <p:sp>
        <p:nvSpPr>
          <p:cNvPr id="3" name="Content Placeholder 2">
            <a:extLst>
              <a:ext uri="{FF2B5EF4-FFF2-40B4-BE49-F238E27FC236}">
                <a16:creationId xmlns:a16="http://schemas.microsoft.com/office/drawing/2014/main" id="{72FA8F13-4CDD-4ED9-B72D-47DE5E073873}"/>
              </a:ext>
            </a:extLst>
          </p:cNvPr>
          <p:cNvSpPr>
            <a:spLocks noGrp="1"/>
          </p:cNvSpPr>
          <p:nvPr>
            <p:ph idx="1"/>
          </p:nvPr>
        </p:nvSpPr>
        <p:spPr/>
        <p:txBody>
          <a:bodyPr/>
          <a:lstStyle/>
          <a:p>
            <a:r>
              <a:rPr lang="en-GB" dirty="0"/>
              <a:t>Same windows, different place to find them. Option to change in top right.</a:t>
            </a:r>
          </a:p>
        </p:txBody>
      </p:sp>
      <p:pic>
        <p:nvPicPr>
          <p:cNvPr id="4" name="Picture 3">
            <a:extLst>
              <a:ext uri="{FF2B5EF4-FFF2-40B4-BE49-F238E27FC236}">
                <a16:creationId xmlns:a16="http://schemas.microsoft.com/office/drawing/2014/main" id="{25410E52-B221-4783-B763-55BDBCE56A1E}"/>
              </a:ext>
            </a:extLst>
          </p:cNvPr>
          <p:cNvPicPr>
            <a:picLocks noChangeAspect="1"/>
          </p:cNvPicPr>
          <p:nvPr/>
        </p:nvPicPr>
        <p:blipFill>
          <a:blip r:embed="rId2"/>
          <a:stretch>
            <a:fillRect/>
          </a:stretch>
        </p:blipFill>
        <p:spPr>
          <a:xfrm>
            <a:off x="2208310" y="2463454"/>
            <a:ext cx="7187821" cy="3930840"/>
          </a:xfrm>
          <a:prstGeom prst="rect">
            <a:avLst/>
          </a:prstGeom>
        </p:spPr>
      </p:pic>
    </p:spTree>
    <p:extLst>
      <p:ext uri="{BB962C8B-B14F-4D97-AF65-F5344CB8AC3E}">
        <p14:creationId xmlns:p14="http://schemas.microsoft.com/office/powerpoint/2010/main" val="1876758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EC81-E578-4D5E-B06B-6009969AE61E}"/>
              </a:ext>
            </a:extLst>
          </p:cNvPr>
          <p:cNvSpPr>
            <a:spLocks noGrp="1"/>
          </p:cNvSpPr>
          <p:nvPr>
            <p:ph type="title"/>
          </p:nvPr>
        </p:nvSpPr>
        <p:spPr>
          <a:xfrm>
            <a:off x="1202919" y="284176"/>
            <a:ext cx="9784080" cy="1508760"/>
          </a:xfrm>
        </p:spPr>
        <p:txBody>
          <a:bodyPr>
            <a:normAutofit/>
          </a:bodyPr>
          <a:lstStyle/>
          <a:p>
            <a:r>
              <a:rPr lang="en-GB" dirty="0"/>
              <a:t>The Project  Tab</a:t>
            </a:r>
          </a:p>
        </p:txBody>
      </p:sp>
      <p:sp>
        <p:nvSpPr>
          <p:cNvPr id="3" name="Content Placeholder 2">
            <a:extLst>
              <a:ext uri="{FF2B5EF4-FFF2-40B4-BE49-F238E27FC236}">
                <a16:creationId xmlns:a16="http://schemas.microsoft.com/office/drawing/2014/main" id="{A07F2FF5-D197-4E9E-B146-7D591714E772}"/>
              </a:ext>
            </a:extLst>
          </p:cNvPr>
          <p:cNvSpPr>
            <a:spLocks noGrp="1"/>
          </p:cNvSpPr>
          <p:nvPr>
            <p:ph idx="1"/>
          </p:nvPr>
        </p:nvSpPr>
        <p:spPr>
          <a:xfrm>
            <a:off x="1202920" y="2011680"/>
            <a:ext cx="6263640" cy="4206240"/>
          </a:xfrm>
        </p:spPr>
        <p:txBody>
          <a:bodyPr>
            <a:normAutofit/>
          </a:bodyPr>
          <a:lstStyle/>
          <a:p>
            <a:r>
              <a:rPr lang="en-GB" dirty="0"/>
              <a:t>The Project tab is a structured tree representation of your project folders and files.</a:t>
            </a:r>
          </a:p>
          <a:p>
            <a:r>
              <a:rPr lang="en-GB" dirty="0"/>
              <a:t>It is imperative that you keep this well managed and organised form the beginning. It can grow in size quickly. </a:t>
            </a:r>
          </a:p>
          <a:p>
            <a:r>
              <a:rPr lang="en-GB" dirty="0"/>
              <a:t>This is the folder structure for a jam game I helped make in 2017.</a:t>
            </a:r>
          </a:p>
          <a:p>
            <a:r>
              <a:rPr lang="en-GB" dirty="0"/>
              <a:t>When you start any project make sure you have folders for: Prefabs, Scripts, Graphics, Scenes, or some variation of this to suit your expected needs.</a:t>
            </a:r>
          </a:p>
        </p:txBody>
      </p:sp>
      <p:pic>
        <p:nvPicPr>
          <p:cNvPr id="5" name="Picture 4">
            <a:extLst>
              <a:ext uri="{FF2B5EF4-FFF2-40B4-BE49-F238E27FC236}">
                <a16:creationId xmlns:a16="http://schemas.microsoft.com/office/drawing/2014/main" id="{B577DAF7-8630-4D5A-8A9C-14A64031C5D3}"/>
              </a:ext>
            </a:extLst>
          </p:cNvPr>
          <p:cNvPicPr>
            <a:picLocks noChangeAspect="1"/>
          </p:cNvPicPr>
          <p:nvPr/>
        </p:nvPicPr>
        <p:blipFill rotWithShape="1">
          <a:blip r:embed="rId2"/>
          <a:srcRect t="6" b="56595"/>
          <a:stretch/>
        </p:blipFill>
        <p:spPr>
          <a:xfrm>
            <a:off x="8195702" y="1825200"/>
            <a:ext cx="3996298" cy="5032800"/>
          </a:xfrm>
          <a:prstGeom prst="rect">
            <a:avLst/>
          </a:prstGeom>
        </p:spPr>
      </p:pic>
    </p:spTree>
    <p:extLst>
      <p:ext uri="{BB962C8B-B14F-4D97-AF65-F5344CB8AC3E}">
        <p14:creationId xmlns:p14="http://schemas.microsoft.com/office/powerpoint/2010/main" val="4197093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20654-028F-4134-A273-D8D48521D7FE}"/>
              </a:ext>
            </a:extLst>
          </p:cNvPr>
          <p:cNvSpPr>
            <a:spLocks noGrp="1"/>
          </p:cNvSpPr>
          <p:nvPr>
            <p:ph type="title"/>
          </p:nvPr>
        </p:nvSpPr>
        <p:spPr/>
        <p:txBody>
          <a:bodyPr>
            <a:normAutofit/>
          </a:bodyPr>
          <a:lstStyle/>
          <a:p>
            <a:r>
              <a:rPr lang="en-GB"/>
              <a:t>Game Tab vs Scene Tab</a:t>
            </a:r>
            <a:endParaRPr lang="en-GB" dirty="0"/>
          </a:p>
        </p:txBody>
      </p:sp>
      <p:sp>
        <p:nvSpPr>
          <p:cNvPr id="12" name="Content Placeholder 11">
            <a:extLst>
              <a:ext uri="{FF2B5EF4-FFF2-40B4-BE49-F238E27FC236}">
                <a16:creationId xmlns:a16="http://schemas.microsoft.com/office/drawing/2014/main" id="{76A8168E-9BF5-4909-AD1A-02703EA32B43}"/>
              </a:ext>
            </a:extLst>
          </p:cNvPr>
          <p:cNvSpPr>
            <a:spLocks noGrp="1"/>
          </p:cNvSpPr>
          <p:nvPr>
            <p:ph idx="1"/>
          </p:nvPr>
        </p:nvSpPr>
        <p:spPr>
          <a:xfrm>
            <a:off x="1202920" y="2011680"/>
            <a:ext cx="6263640" cy="4206240"/>
          </a:xfrm>
        </p:spPr>
        <p:txBody>
          <a:bodyPr>
            <a:normAutofit/>
          </a:bodyPr>
          <a:lstStyle/>
          <a:p>
            <a:r>
              <a:rPr lang="en-US" dirty="0"/>
              <a:t>Scene tab: A free look camera where you can </a:t>
            </a:r>
            <a:r>
              <a:rPr lang="en-US" dirty="0" err="1"/>
              <a:t>selecte</a:t>
            </a:r>
            <a:r>
              <a:rPr lang="en-US" dirty="0"/>
              <a:t> and manipulate objects in the current scene.</a:t>
            </a:r>
          </a:p>
          <a:p>
            <a:r>
              <a:rPr lang="en-US" dirty="0"/>
              <a:t>Game: a view of what a player would see through the game camera.</a:t>
            </a:r>
          </a:p>
          <a:p>
            <a:endParaRPr lang="en-US" dirty="0"/>
          </a:p>
          <a:p>
            <a:r>
              <a:rPr lang="en-US" dirty="0"/>
              <a:t>In this shot you can also see the debug console. Where errors, warnings and endless debug print statements will be logged.</a:t>
            </a:r>
          </a:p>
          <a:p>
            <a:pPr marL="0" indent="0">
              <a:buNone/>
            </a:pPr>
            <a:endParaRPr lang="en-US" dirty="0"/>
          </a:p>
        </p:txBody>
      </p:sp>
      <p:pic>
        <p:nvPicPr>
          <p:cNvPr id="8" name="Content Placeholder 3">
            <a:extLst>
              <a:ext uri="{FF2B5EF4-FFF2-40B4-BE49-F238E27FC236}">
                <a16:creationId xmlns:a16="http://schemas.microsoft.com/office/drawing/2014/main" id="{6F37BEAF-01F4-4E0F-BBE3-7A16DDF87A04}"/>
              </a:ext>
            </a:extLst>
          </p:cNvPr>
          <p:cNvPicPr>
            <a:picLocks noChangeAspect="1"/>
          </p:cNvPicPr>
          <p:nvPr/>
        </p:nvPicPr>
        <p:blipFill rotWithShape="1">
          <a:blip r:embed="rId2"/>
          <a:srcRect r="14637" b="-1"/>
          <a:stretch/>
        </p:blipFill>
        <p:spPr>
          <a:xfrm>
            <a:off x="7769877" y="1822028"/>
            <a:ext cx="4342220" cy="5035972"/>
          </a:xfrm>
          <a:prstGeom prst="rect">
            <a:avLst/>
          </a:prstGeom>
        </p:spPr>
      </p:pic>
    </p:spTree>
    <p:extLst>
      <p:ext uri="{BB962C8B-B14F-4D97-AF65-F5344CB8AC3E}">
        <p14:creationId xmlns:p14="http://schemas.microsoft.com/office/powerpoint/2010/main" val="399012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6B5B-07D4-4740-A80A-B1C61CF362AD}"/>
              </a:ext>
            </a:extLst>
          </p:cNvPr>
          <p:cNvSpPr>
            <a:spLocks noGrp="1"/>
          </p:cNvSpPr>
          <p:nvPr>
            <p:ph type="title"/>
          </p:nvPr>
        </p:nvSpPr>
        <p:spPr/>
        <p:txBody>
          <a:bodyPr/>
          <a:lstStyle/>
          <a:p>
            <a:r>
              <a:rPr lang="en-GB" dirty="0"/>
              <a:t>Play Mode</a:t>
            </a:r>
          </a:p>
        </p:txBody>
      </p:sp>
      <p:sp>
        <p:nvSpPr>
          <p:cNvPr id="6" name="Content Placeholder 5">
            <a:extLst>
              <a:ext uri="{FF2B5EF4-FFF2-40B4-BE49-F238E27FC236}">
                <a16:creationId xmlns:a16="http://schemas.microsoft.com/office/drawing/2014/main" id="{EC69562A-A9B3-41CA-9A54-CA52086E77E2}"/>
              </a:ext>
            </a:extLst>
          </p:cNvPr>
          <p:cNvSpPr>
            <a:spLocks noGrp="1"/>
          </p:cNvSpPr>
          <p:nvPr>
            <p:ph idx="1"/>
          </p:nvPr>
        </p:nvSpPr>
        <p:spPr/>
        <p:txBody>
          <a:bodyPr/>
          <a:lstStyle/>
          <a:p>
            <a:r>
              <a:rPr lang="en-GB" dirty="0"/>
              <a:t>In play mode the game plays out as though it would for a real player. You can interact with the game via the Game tab.</a:t>
            </a:r>
          </a:p>
          <a:p>
            <a:endParaRPr lang="en-GB" dirty="0"/>
          </a:p>
          <a:p>
            <a:r>
              <a:rPr lang="en-GB" dirty="0"/>
              <a:t>In this mode any changes made will be reverted back to the way they were before you entered play mode. For this reason I configure my editor to turn red to remind me when I am in this mode. I will demonstrate this now.</a:t>
            </a:r>
          </a:p>
          <a:p>
            <a:endParaRPr lang="en-GB" dirty="0"/>
          </a:p>
          <a:p>
            <a:r>
              <a:rPr lang="en-GB" dirty="0"/>
              <a:t>The game may be “paused” by clicking the pause button. </a:t>
            </a:r>
          </a:p>
          <a:p>
            <a:endParaRPr lang="en-GB" dirty="0"/>
          </a:p>
          <a:p>
            <a:r>
              <a:rPr lang="en-GB" dirty="0"/>
              <a:t>The final button can be used to step through the program frame by frame.</a:t>
            </a:r>
          </a:p>
        </p:txBody>
      </p:sp>
      <p:pic>
        <p:nvPicPr>
          <p:cNvPr id="7" name="Content Placeholder 3">
            <a:extLst>
              <a:ext uri="{FF2B5EF4-FFF2-40B4-BE49-F238E27FC236}">
                <a16:creationId xmlns:a16="http://schemas.microsoft.com/office/drawing/2014/main" id="{269C1354-1F3C-4B68-9126-1561D015D44D}"/>
              </a:ext>
            </a:extLst>
          </p:cNvPr>
          <p:cNvPicPr>
            <a:picLocks noChangeAspect="1"/>
          </p:cNvPicPr>
          <p:nvPr/>
        </p:nvPicPr>
        <p:blipFill>
          <a:blip r:embed="rId2"/>
          <a:stretch>
            <a:fillRect/>
          </a:stretch>
        </p:blipFill>
        <p:spPr>
          <a:xfrm>
            <a:off x="5541832" y="805193"/>
            <a:ext cx="1552575" cy="466725"/>
          </a:xfrm>
          <a:prstGeom prst="rect">
            <a:avLst/>
          </a:prstGeom>
        </p:spPr>
      </p:pic>
      <p:pic>
        <p:nvPicPr>
          <p:cNvPr id="8" name="Picture 7">
            <a:extLst>
              <a:ext uri="{FF2B5EF4-FFF2-40B4-BE49-F238E27FC236}">
                <a16:creationId xmlns:a16="http://schemas.microsoft.com/office/drawing/2014/main" id="{AB4E105A-0D64-4E7B-A1C9-2A7D96273518}"/>
              </a:ext>
            </a:extLst>
          </p:cNvPr>
          <p:cNvPicPr>
            <a:picLocks noChangeAspect="1"/>
          </p:cNvPicPr>
          <p:nvPr/>
        </p:nvPicPr>
        <p:blipFill>
          <a:blip r:embed="rId3"/>
          <a:stretch>
            <a:fillRect/>
          </a:stretch>
        </p:blipFill>
        <p:spPr>
          <a:xfrm>
            <a:off x="7882946" y="781380"/>
            <a:ext cx="1571625" cy="514350"/>
          </a:xfrm>
          <a:prstGeom prst="rect">
            <a:avLst/>
          </a:prstGeom>
        </p:spPr>
      </p:pic>
    </p:spTree>
    <p:extLst>
      <p:ext uri="{BB962C8B-B14F-4D97-AF65-F5344CB8AC3E}">
        <p14:creationId xmlns:p14="http://schemas.microsoft.com/office/powerpoint/2010/main" val="86091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CCE9-5AAA-4AB6-AA61-BA58F11B9A9D}"/>
              </a:ext>
            </a:extLst>
          </p:cNvPr>
          <p:cNvSpPr>
            <a:spLocks noGrp="1"/>
          </p:cNvSpPr>
          <p:nvPr>
            <p:ph type="title"/>
          </p:nvPr>
        </p:nvSpPr>
        <p:spPr/>
        <p:txBody>
          <a:bodyPr>
            <a:normAutofit/>
          </a:bodyPr>
          <a:lstStyle/>
          <a:p>
            <a:r>
              <a:rPr lang="en-GB" dirty="0"/>
              <a:t>The Hierarchy</a:t>
            </a:r>
          </a:p>
        </p:txBody>
      </p:sp>
      <p:sp>
        <p:nvSpPr>
          <p:cNvPr id="3" name="Content Placeholder 2">
            <a:extLst>
              <a:ext uri="{FF2B5EF4-FFF2-40B4-BE49-F238E27FC236}">
                <a16:creationId xmlns:a16="http://schemas.microsoft.com/office/drawing/2014/main" id="{C674B67B-724B-4130-95FC-B1D18B8F0E9B}"/>
              </a:ext>
            </a:extLst>
          </p:cNvPr>
          <p:cNvSpPr>
            <a:spLocks noGrp="1"/>
          </p:cNvSpPr>
          <p:nvPr>
            <p:ph idx="1"/>
          </p:nvPr>
        </p:nvSpPr>
        <p:spPr>
          <a:xfrm>
            <a:off x="1202920" y="2011680"/>
            <a:ext cx="6263640" cy="4206240"/>
          </a:xfrm>
        </p:spPr>
        <p:txBody>
          <a:bodyPr>
            <a:normAutofit/>
          </a:bodyPr>
          <a:lstStyle/>
          <a:p>
            <a:r>
              <a:rPr lang="en-GB" dirty="0"/>
              <a:t>The Hierarchy shows all the game objects currently in the scene.</a:t>
            </a:r>
          </a:p>
          <a:p>
            <a:r>
              <a:rPr lang="en-GB" dirty="0"/>
              <a:t>Objects which are children of other objects inherit the Transform (position/rotation/scale, this will be covered momentarily) of their parent but maintain their on local Transform as well.</a:t>
            </a:r>
          </a:p>
          <a:p>
            <a:r>
              <a:rPr lang="en-GB" dirty="0"/>
              <a:t>You may select objects for manipulation here as it’s easier to navigate than a cluttered scene view and not all objects may be visible at time of editing. </a:t>
            </a:r>
          </a:p>
        </p:txBody>
      </p:sp>
      <p:pic>
        <p:nvPicPr>
          <p:cNvPr id="4" name="Picture 3">
            <a:extLst>
              <a:ext uri="{FF2B5EF4-FFF2-40B4-BE49-F238E27FC236}">
                <a16:creationId xmlns:a16="http://schemas.microsoft.com/office/drawing/2014/main" id="{10E616CE-173A-4047-9D7C-C73652E6C92E}"/>
              </a:ext>
            </a:extLst>
          </p:cNvPr>
          <p:cNvPicPr>
            <a:picLocks noChangeAspect="1"/>
          </p:cNvPicPr>
          <p:nvPr/>
        </p:nvPicPr>
        <p:blipFill rotWithShape="1">
          <a:blip r:embed="rId2"/>
          <a:srcRect r="43739"/>
          <a:stretch/>
        </p:blipFill>
        <p:spPr>
          <a:xfrm>
            <a:off x="7847215" y="1822028"/>
            <a:ext cx="4342220" cy="5035972"/>
          </a:xfrm>
          <a:prstGeom prst="rect">
            <a:avLst/>
          </a:prstGeom>
        </p:spPr>
      </p:pic>
    </p:spTree>
    <p:extLst>
      <p:ext uri="{BB962C8B-B14F-4D97-AF65-F5344CB8AC3E}">
        <p14:creationId xmlns:p14="http://schemas.microsoft.com/office/powerpoint/2010/main" val="631341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otalTime>5</TotalTime>
  <Words>2340</Words>
  <Application>Microsoft Office PowerPoint</Application>
  <PresentationFormat>Widescreen</PresentationFormat>
  <Paragraphs>165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 Black</vt:lpstr>
      <vt:lpstr>Corbel</vt:lpstr>
      <vt:lpstr>Wingdings</vt:lpstr>
      <vt:lpstr>Banded</vt:lpstr>
      <vt:lpstr>Unity: The Basics</vt:lpstr>
      <vt:lpstr>What’s the point?</vt:lpstr>
      <vt:lpstr>What an Engine does</vt:lpstr>
      <vt:lpstr>The Default Layout</vt:lpstr>
      <vt:lpstr>My Preferred Layout</vt:lpstr>
      <vt:lpstr>The Project  Tab</vt:lpstr>
      <vt:lpstr>Game Tab vs Scene Tab</vt:lpstr>
      <vt:lpstr>Play Mode</vt:lpstr>
      <vt:lpstr>The Hierarchy</vt:lpstr>
      <vt:lpstr>Adding Objects</vt:lpstr>
      <vt:lpstr>The Inspector</vt:lpstr>
      <vt:lpstr>Gizmos</vt:lpstr>
      <vt:lpstr>Components</vt:lpstr>
      <vt:lpstr>Adding functionality</vt:lpstr>
      <vt:lpstr>Prefabs</vt:lpstr>
      <vt:lpstr>Materials</vt:lpstr>
      <vt:lpstr>Something to Collide with</vt:lpstr>
      <vt:lpstr>C# Code</vt:lpstr>
      <vt:lpstr>Code Editor Setup</vt:lpstr>
      <vt:lpstr>The Fundamentals</vt:lpstr>
      <vt:lpstr>Unity DataTypes</vt:lpstr>
      <vt:lpstr>Spawning stuff</vt:lpstr>
      <vt:lpstr>Timers and clocks</vt:lpstr>
      <vt:lpstr>Invoke</vt:lpstr>
      <vt:lpstr>Accumulator</vt:lpstr>
      <vt:lpstr>Time Comparison</vt:lpstr>
      <vt:lpstr>USE the API Reference docs</vt:lpstr>
      <vt:lpstr>3D player controls</vt:lpstr>
      <vt:lpstr>Basic controller</vt:lpstr>
      <vt:lpstr>Chain Jumping</vt:lpstr>
      <vt:lpstr>Upcoming  Sessions</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 The Basics</dc:title>
  <dc:creator>Daniel Korsah</dc:creator>
  <cp:lastModifiedBy>Daniel Korsah</cp:lastModifiedBy>
  <cp:revision>4</cp:revision>
  <dcterms:created xsi:type="dcterms:W3CDTF">2020-01-15T11:11:16Z</dcterms:created>
  <dcterms:modified xsi:type="dcterms:W3CDTF">2020-01-15T11:16:55Z</dcterms:modified>
</cp:coreProperties>
</file>